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50"/>
  </p:notesMasterIdLst>
  <p:handoutMasterIdLst>
    <p:handoutMasterId r:id="rId51"/>
  </p:handoutMasterIdLst>
  <p:sldIdLst>
    <p:sldId id="341" r:id="rId6"/>
    <p:sldId id="293" r:id="rId7"/>
    <p:sldId id="257" r:id="rId8"/>
    <p:sldId id="339" r:id="rId9"/>
    <p:sldId id="262" r:id="rId10"/>
    <p:sldId id="258" r:id="rId11"/>
    <p:sldId id="296" r:id="rId12"/>
    <p:sldId id="263" r:id="rId13"/>
    <p:sldId id="264" r:id="rId14"/>
    <p:sldId id="301" r:id="rId15"/>
    <p:sldId id="303" r:id="rId16"/>
    <p:sldId id="304" r:id="rId17"/>
    <p:sldId id="305" r:id="rId18"/>
    <p:sldId id="306" r:id="rId19"/>
    <p:sldId id="307" r:id="rId20"/>
    <p:sldId id="308" r:id="rId21"/>
    <p:sldId id="309" r:id="rId22"/>
    <p:sldId id="310" r:id="rId23"/>
    <p:sldId id="342" r:id="rId24"/>
    <p:sldId id="311" r:id="rId25"/>
    <p:sldId id="312" r:id="rId26"/>
    <p:sldId id="313" r:id="rId27"/>
    <p:sldId id="314" r:id="rId28"/>
    <p:sldId id="315" r:id="rId29"/>
    <p:sldId id="320" r:id="rId30"/>
    <p:sldId id="321" r:id="rId31"/>
    <p:sldId id="322" r:id="rId32"/>
    <p:sldId id="323" r:id="rId33"/>
    <p:sldId id="324" r:id="rId34"/>
    <p:sldId id="325" r:id="rId35"/>
    <p:sldId id="326" r:id="rId36"/>
    <p:sldId id="327" r:id="rId37"/>
    <p:sldId id="328" r:id="rId38"/>
    <p:sldId id="329" r:id="rId39"/>
    <p:sldId id="330" r:id="rId40"/>
    <p:sldId id="331" r:id="rId41"/>
    <p:sldId id="332" r:id="rId42"/>
    <p:sldId id="333" r:id="rId43"/>
    <p:sldId id="334" r:id="rId44"/>
    <p:sldId id="335" r:id="rId45"/>
    <p:sldId id="336" r:id="rId46"/>
    <p:sldId id="343" r:id="rId47"/>
    <p:sldId id="337" r:id="rId48"/>
    <p:sldId id="338" r:id="rId49"/>
  </p:sldIdLst>
  <p:sldSz cx="12188825" cy="6858000"/>
  <p:notesSz cx="6858000" cy="9296400"/>
  <p:embeddedFontLst>
    <p:embeddedFont>
      <p:font typeface="Calibri" pitchFamily="34" charset="0"/>
      <p:regular r:id="rId52"/>
      <p:bold r:id="rId53"/>
      <p:italic r:id="rId54"/>
      <p:boldItalic r:id="rId55"/>
    </p:embeddedFont>
    <p:embeddedFont>
      <p:font typeface="Segoe UI Light" pitchFamily="34" charset="0"/>
      <p:regular r:id="rId56"/>
    </p:embeddedFont>
    <p:embeddedFont>
      <p:font typeface="Segoe UI" pitchFamily="34" charset="0"/>
      <p:regular r:id="rId57"/>
      <p:bold r:id="rId58"/>
      <p:italic r:id="rId59"/>
      <p:boldItalic r:id="rId60"/>
    </p:embeddedFont>
    <p:embeddedFont>
      <p:font typeface="Consolas" pitchFamily="49" charset="0"/>
      <p:regular r:id="rId61"/>
      <p:bold r:id="rId62"/>
      <p:italic r:id="rId63"/>
      <p:boldItalic r:id="rId64"/>
    </p:embeddedFont>
    <p:embeddedFont>
      <p:font typeface="Segoe Light" pitchFamily="34" charset="0"/>
      <p:regular r:id="rId65"/>
      <p:italic r:id="rId66"/>
    </p:embeddedFont>
  </p:embeddedFontLst>
  <p:custDataLst>
    <p:tags r:id="rId67"/>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mes Senior" initials="J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47" autoAdjust="0"/>
    <p:restoredTop sz="91608" autoAdjust="0"/>
  </p:normalViewPr>
  <p:slideViewPr>
    <p:cSldViewPr snapToGrid="0" snapToObjects="1">
      <p:cViewPr>
        <p:scale>
          <a:sx n="90" d="100"/>
          <a:sy n="90" d="100"/>
        </p:scale>
        <p:origin x="-744" y="-72"/>
      </p:cViewPr>
      <p:guideLst>
        <p:guide orient="horz" pos="895"/>
        <p:guide orient="horz" pos="719"/>
        <p:guide orient="horz" pos="4166"/>
        <p:guide orient="horz" pos="3937"/>
        <p:guide orient="horz" pos="1068"/>
        <p:guide pos="326"/>
        <p:guide pos="7355"/>
      </p:guideLst>
    </p:cSldViewPr>
  </p:slideViewPr>
  <p:notesTextViewPr>
    <p:cViewPr>
      <p:scale>
        <a:sx n="100" d="100"/>
        <a:sy n="100" d="100"/>
      </p:scale>
      <p:origin x="0" y="0"/>
    </p:cViewPr>
  </p:notesTextViewPr>
  <p:sorterViewPr>
    <p:cViewPr>
      <p:scale>
        <a:sx n="60" d="100"/>
        <a:sy n="60" d="100"/>
      </p:scale>
      <p:origin x="0" y="2838"/>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commentAuthors" Target="commentAuthors.xml"/><Relationship Id="rId7" Type="http://schemas.openxmlformats.org/officeDocument/2006/relationships/slide" Target="slides/slide2.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6.fntdata"/><Relationship Id="rId61" Type="http://schemas.openxmlformats.org/officeDocument/2006/relationships/font" Target="fonts/font10.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handoutMaster" Target="handoutMasters/handoutMaster1.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8.fntdata"/><Relationship Id="rId67" Type="http://schemas.openxmlformats.org/officeDocument/2006/relationships/tags" Target="tags/tag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4/30/2012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4/30/2012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13</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dirty="0" smtClean="0"/>
              <a:t>It’s always good</a:t>
            </a:r>
            <a:r>
              <a:rPr lang="en-US" baseline="0" dirty="0" smtClean="0"/>
              <a:t> practice to comment your code.  In Razor we have the following options for commenting:</a:t>
            </a:r>
          </a:p>
          <a:p>
            <a:endParaRPr lang="es-AR" i="0" baseline="0" dirty="0" smtClean="0"/>
          </a:p>
          <a:p>
            <a:r>
              <a:rPr lang="en-US" b="1" i="0" u="sng" baseline="0" noProof="0" dirty="0" smtClean="0"/>
              <a:t>Option 1:</a:t>
            </a:r>
          </a:p>
          <a:p>
            <a:r>
              <a:rPr lang="en-US" i="0" baseline="0" noProof="0" dirty="0" smtClean="0"/>
              <a:t>You can comment a block by using @* … *@</a:t>
            </a:r>
          </a:p>
          <a:p>
            <a:r>
              <a:rPr lang="en-US" i="0" baseline="0" noProof="0" dirty="0" smtClean="0"/>
              <a:t>Please note that this method could not be recursive (you could not have a @* inside another @*)</a:t>
            </a:r>
          </a:p>
          <a:p>
            <a:endParaRPr lang="en-US" i="0" baseline="0" noProof="0" dirty="0" smtClean="0"/>
          </a:p>
          <a:p>
            <a:r>
              <a:rPr lang="en-US" b="1" i="0" u="sng" baseline="0" noProof="0" dirty="0" smtClean="0"/>
              <a:t>Option 2:</a:t>
            </a:r>
          </a:p>
          <a:p>
            <a:r>
              <a:rPr lang="en-US" i="0" baseline="0" noProof="0" dirty="0" smtClean="0"/>
              <a:t>You can comment lines by using // (in C#) the same way you do in your code files.</a:t>
            </a:r>
          </a:p>
          <a:p>
            <a:endParaRPr lang="en-US" i="0" baseline="0" dirty="0" smtClean="0"/>
          </a:p>
          <a:p>
            <a:r>
              <a:rPr lang="en-US" b="1" i="0" u="sng" baseline="0" noProof="0" dirty="0" smtClean="0"/>
              <a:t>Option 3:</a:t>
            </a:r>
          </a:p>
          <a:p>
            <a:r>
              <a:rPr lang="en-US" i="0" baseline="0" noProof="0" dirty="0" smtClean="0"/>
              <a:t>If you need to comment a whole razor block, you should add a @* before the beginning of the code block and a *@ after it’s finish</a:t>
            </a:r>
            <a:r>
              <a:rPr lang="es-AR" i="0" baseline="0" dirty="0" smtClean="0"/>
              <a:t>.</a:t>
            </a:r>
          </a:p>
        </p:txBody>
      </p:sp>
      <p:sp>
        <p:nvSpPr>
          <p:cNvPr id="4" name="Slide Number Placeholder 3"/>
          <p:cNvSpPr>
            <a:spLocks noGrp="1"/>
          </p:cNvSpPr>
          <p:nvPr>
            <p:ph type="sldNum" sz="quarter" idx="10"/>
          </p:nvPr>
        </p:nvSpPr>
        <p:spPr/>
        <p:txBody>
          <a:bodyPr/>
          <a:lstStyle/>
          <a:p>
            <a:fld id="{D88053AA-761C-4194-BE5B-5E836C7C1428}" type="slidenum">
              <a:rPr lang="en-US" smtClean="0"/>
              <a:t>14</a:t>
            </a:fld>
            <a:endParaRPr lang="en-US"/>
          </a:p>
        </p:txBody>
      </p:sp>
    </p:spTree>
    <p:extLst>
      <p:ext uri="{BB962C8B-B14F-4D97-AF65-F5344CB8AC3E}">
        <p14:creationId xmlns:p14="http://schemas.microsoft.com/office/powerpoint/2010/main" val="1465517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5</a:t>
            </a:r>
            <a:r>
              <a:rPr lang="en-US" u="sng" baseline="0" dirty="0" smtClean="0"/>
              <a:t> minutes</a:t>
            </a:r>
          </a:p>
          <a:p>
            <a:endParaRPr lang="en-US" dirty="0" smtClean="0"/>
          </a:p>
          <a:p>
            <a:r>
              <a:rPr lang="en-US" dirty="0" smtClean="0"/>
              <a:t>Syntax</a:t>
            </a:r>
            <a:r>
              <a:rPr lang="en-US" baseline="0" dirty="0" smtClean="0"/>
              <a:t> moving from code to markup</a:t>
            </a:r>
          </a:p>
          <a:p>
            <a:r>
              <a:rPr lang="en-US" baseline="0" dirty="0" err="1" smtClean="0"/>
              <a:t>ObjectInfo</a:t>
            </a:r>
            <a:r>
              <a:rPr lang="en-US" baseline="0" dirty="0" smtClean="0"/>
              <a:t>()</a:t>
            </a:r>
          </a:p>
          <a:p>
            <a:r>
              <a:rPr lang="en-US" baseline="0" dirty="0" err="1" smtClean="0"/>
              <a:t>ServerInfo</a:t>
            </a:r>
            <a:r>
              <a:rPr lang="en-US" baseline="0" dirty="0" smtClean="0"/>
              <a: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15</a:t>
            </a:fld>
            <a:endParaRPr lang="en-US"/>
          </a:p>
        </p:txBody>
      </p:sp>
    </p:spTree>
    <p:extLst>
      <p:ext uri="{BB962C8B-B14F-4D97-AF65-F5344CB8AC3E}">
        <p14:creationId xmlns:p14="http://schemas.microsoft.com/office/powerpoint/2010/main" val="3065404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2</a:t>
            </a:r>
            <a:r>
              <a:rPr lang="en-US" u="sng" baseline="0" dirty="0" smtClean="0"/>
              <a:t> minutes</a:t>
            </a:r>
          </a:p>
          <a:p>
            <a:endParaRPr lang="en-US" u="none" baseline="0" dirty="0" smtClean="0"/>
          </a:p>
          <a:p>
            <a:r>
              <a:rPr lang="en-US" u="none" dirty="0" smtClean="0"/>
              <a:t>The database</a:t>
            </a:r>
            <a:r>
              <a:rPr lang="en-US" u="none" baseline="0" dirty="0" smtClean="0"/>
              <a:t> that comes with WebMatrix is SQL Compact Edition, or SQL CE for short.</a:t>
            </a:r>
          </a:p>
          <a:p>
            <a:r>
              <a:rPr lang="en-US" u="none" baseline="0" dirty="0" smtClean="0"/>
              <a:t>It’s free, lightweight and doesn’t require a separate server to run – which makes it much easier to get setup and running than traditional versions of SQL Server like SQL Server Express.</a:t>
            </a:r>
          </a:p>
          <a:p>
            <a:endParaRPr lang="en-US" b="0" i="0" u="non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i="0" u="none" baseline="0" noProof="0" dirty="0" smtClean="0"/>
              <a:t>SQL Compact Edition includes tools to manage your tables and data and because it’s file-based, you simply need to copy the database files to transport your database to another machine.  This is really useful if you are sharing a database with another developer.</a:t>
            </a:r>
          </a:p>
          <a:p>
            <a:endParaRPr lang="en-US" i="1" u="none" baseline="0" noProof="0" dirty="0" smtClean="0"/>
          </a:p>
          <a:p>
            <a:r>
              <a:rPr lang="en-US" i="0" u="none" baseline="0" noProof="0" dirty="0" smtClean="0"/>
              <a:t>This sample code shows how to connect to an </a:t>
            </a:r>
            <a:r>
              <a:rPr lang="en-US" i="0" u="none" baseline="0" noProof="0" dirty="0" err="1" smtClean="0"/>
              <a:t>ArtGallery</a:t>
            </a:r>
            <a:r>
              <a:rPr lang="en-US" i="0" u="none" baseline="0" noProof="0" dirty="0" smtClean="0"/>
              <a:t> Database and then perform a query with SQL to retrieve the </a:t>
            </a:r>
            <a:r>
              <a:rPr lang="en-US" i="0" u="none" baseline="0" noProof="0" dirty="0" err="1" smtClean="0"/>
              <a:t>ArtGallery</a:t>
            </a:r>
            <a:r>
              <a:rPr lang="en-US" i="0" u="none" baseline="0" noProof="0" dirty="0" smtClean="0"/>
              <a:t> products.</a:t>
            </a:r>
          </a:p>
        </p:txBody>
      </p:sp>
      <p:sp>
        <p:nvSpPr>
          <p:cNvPr id="4" name="Slide Number Placeholder 3"/>
          <p:cNvSpPr>
            <a:spLocks noGrp="1"/>
          </p:cNvSpPr>
          <p:nvPr>
            <p:ph type="sldNum" sz="quarter" idx="10"/>
          </p:nvPr>
        </p:nvSpPr>
        <p:spPr/>
        <p:txBody>
          <a:bodyPr/>
          <a:lstStyle/>
          <a:p>
            <a:fld id="{D88053AA-761C-4194-BE5B-5E836C7C1428}" type="slidenum">
              <a:rPr lang="en-US" smtClean="0"/>
              <a:t>16</a:t>
            </a:fld>
            <a:endParaRPr lang="en-US"/>
          </a:p>
        </p:txBody>
      </p:sp>
    </p:spTree>
    <p:extLst>
      <p:ext uri="{BB962C8B-B14F-4D97-AF65-F5344CB8AC3E}">
        <p14:creationId xmlns:p14="http://schemas.microsoft.com/office/powerpoint/2010/main" val="1560206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5 minutes</a:t>
            </a:r>
            <a:endParaRPr lang="en-US" u="none" dirty="0" smtClean="0"/>
          </a:p>
          <a:p>
            <a:endParaRPr lang="en-US" u="none" dirty="0" smtClean="0"/>
          </a:p>
          <a:p>
            <a:r>
              <a:rPr lang="en-US" u="none" dirty="0" smtClean="0"/>
              <a:t>Creating DB</a:t>
            </a:r>
          </a:p>
          <a:p>
            <a:r>
              <a:rPr lang="en-US" u="none" dirty="0" smtClean="0"/>
              <a:t>Designing DB</a:t>
            </a:r>
          </a:p>
          <a:p>
            <a:r>
              <a:rPr lang="en-US" u="none" dirty="0" smtClean="0"/>
              <a:t>Accessing DB using</a:t>
            </a:r>
            <a:r>
              <a:rPr lang="en-US" u="none" baseline="0" dirty="0" smtClean="0"/>
              <a:t> Razor</a:t>
            </a:r>
          </a:p>
          <a:p>
            <a:r>
              <a:rPr lang="en-US" u="none" baseline="0" dirty="0" smtClean="0"/>
              <a:t>(introduce </a:t>
            </a:r>
            <a:r>
              <a:rPr lang="en-US" u="none" baseline="0" dirty="0" err="1" smtClean="0"/>
              <a:t>URLData</a:t>
            </a:r>
            <a:r>
              <a:rPr lang="en-US" u="none" baseline="0" dirty="0" smtClean="0"/>
              <a:t>)</a:t>
            </a:r>
            <a:endParaRPr lang="en-US" u="sng" dirty="0"/>
          </a:p>
        </p:txBody>
      </p:sp>
      <p:sp>
        <p:nvSpPr>
          <p:cNvPr id="4" name="Slide Number Placeholder 3"/>
          <p:cNvSpPr>
            <a:spLocks noGrp="1"/>
          </p:cNvSpPr>
          <p:nvPr>
            <p:ph type="sldNum" sz="quarter" idx="10"/>
          </p:nvPr>
        </p:nvSpPr>
        <p:spPr/>
        <p:txBody>
          <a:bodyPr/>
          <a:lstStyle/>
          <a:p>
            <a:fld id="{D88053AA-761C-4194-BE5B-5E836C7C1428}" type="slidenum">
              <a:rPr lang="en-US" smtClean="0"/>
              <a:t>17</a:t>
            </a:fld>
            <a:endParaRPr lang="en-US"/>
          </a:p>
        </p:txBody>
      </p:sp>
    </p:spTree>
    <p:extLst>
      <p:ext uri="{BB962C8B-B14F-4D97-AF65-F5344CB8AC3E}">
        <p14:creationId xmlns:p14="http://schemas.microsoft.com/office/powerpoint/2010/main" val="2560875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As</a:t>
            </a:r>
            <a:r>
              <a:rPr lang="en-US" baseline="0" dirty="0" smtClean="0"/>
              <a:t> we’ve seen, the database design and access from Razor code in WebMatrix is easy.  Often when we’re building websites, we’ll want to render data in some form of table.  The WebGrid can help to make this easy to do.  </a:t>
            </a:r>
          </a:p>
          <a:p>
            <a:endParaRPr lang="en-US" baseline="0" dirty="0" smtClean="0"/>
          </a:p>
          <a:p>
            <a:r>
              <a:rPr lang="en-US" b="1" u="sng" baseline="0" dirty="0" smtClean="0"/>
              <a:t>Build 1</a:t>
            </a:r>
            <a:endParaRPr lang="en-US" b="1" i="1" u="sng" baseline="0" dirty="0" smtClean="0"/>
          </a:p>
          <a:p>
            <a:r>
              <a:rPr lang="en-US" i="0" dirty="0" smtClean="0"/>
              <a:t>In it’s simplest</a:t>
            </a:r>
            <a:r>
              <a:rPr lang="en-US" i="0" baseline="0" dirty="0" smtClean="0"/>
              <a:t> form, just g</a:t>
            </a:r>
            <a:r>
              <a:rPr lang="en-US" i="0" dirty="0" smtClean="0"/>
              <a:t>ive</a:t>
            </a:r>
            <a:r>
              <a:rPr lang="en-US" i="0" baseline="0" dirty="0" smtClean="0"/>
              <a:t> the WebGrid data and it will render it out in a valid HTML table. WebMatrix will make all the magic for you. But this has a few drawbacks: You’re not choosing the columns you want to show and they will be named as the field names in the database.</a:t>
            </a:r>
          </a:p>
          <a:p>
            <a:endParaRPr lang="en-US" baseline="0" dirty="0" smtClean="0"/>
          </a:p>
          <a:p>
            <a:r>
              <a:rPr lang="en-US" b="1" i="0" u="sng" baseline="0" dirty="0" smtClean="0"/>
              <a:t>Build 2 </a:t>
            </a:r>
          </a:p>
          <a:p>
            <a:r>
              <a:rPr lang="en-US" i="0" baseline="0" noProof="0" dirty="0" smtClean="0"/>
              <a:t>In the second sample, you explicitly state which columns to include</a:t>
            </a:r>
            <a:r>
              <a:rPr lang="es-AR" i="0" baseline="0" noProof="0" dirty="0" smtClean="0"/>
              <a:t> in </a:t>
            </a:r>
            <a:r>
              <a:rPr lang="en-US" i="0" baseline="0" noProof="0" dirty="0" smtClean="0"/>
              <a:t>the WebGrid, their title (e.g.: «Product» instead of «Name») and how they will be formatted: Product column will use a CSS style, Description will appear in italic font, and so on</a:t>
            </a:r>
            <a:r>
              <a:rPr lang="es-AR" i="0" baseline="0" noProof="0" dirty="0" smtClean="0"/>
              <a:t>.</a:t>
            </a:r>
          </a:p>
          <a:p>
            <a:endParaRPr lang="en-US" i="1" baseline="0" dirty="0" smtClean="0"/>
          </a:p>
          <a:p>
            <a:r>
              <a:rPr lang="en-US" b="1" i="0" u="sng" baseline="0" dirty="0" smtClean="0"/>
              <a:t>Build 3</a:t>
            </a:r>
          </a:p>
          <a:p>
            <a:r>
              <a:rPr lang="es-AR" b="0" i="0" baseline="0" dirty="0" smtClean="0"/>
              <a:t>In </a:t>
            </a:r>
            <a:r>
              <a:rPr lang="en-US" b="0" i="0" baseline="0" noProof="0" dirty="0" smtClean="0"/>
              <a:t>the last sample, you can see that we order the data by the «Name» column and by simply defining one parameter, we state that we want 3 rows per page. WebMatrix will do the rest for you</a:t>
            </a:r>
            <a:r>
              <a:rPr lang="es-AR" b="0" i="0" baseline="0" dirty="0" smtClean="0"/>
              <a:t>.</a:t>
            </a:r>
            <a:endParaRPr lang="en-US" b="0" i="0" baseline="0"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18</a:t>
            </a:fld>
            <a:endParaRPr lang="en-US"/>
          </a:p>
        </p:txBody>
      </p:sp>
    </p:spTree>
    <p:extLst>
      <p:ext uri="{BB962C8B-B14F-4D97-AF65-F5344CB8AC3E}">
        <p14:creationId xmlns:p14="http://schemas.microsoft.com/office/powerpoint/2010/main" val="772038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dirty="0" smtClean="0"/>
              <a:t>Razor has</a:t>
            </a:r>
            <a:r>
              <a:rPr lang="en-US" baseline="0" dirty="0" smtClean="0"/>
              <a:t> some great tools to help you organize your markup, keep things consistent, and eliminate repetition.</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19</a:t>
            </a:fld>
            <a:endParaRPr lang="en-US"/>
          </a:p>
        </p:txBody>
      </p:sp>
    </p:spTree>
    <p:extLst>
      <p:ext uri="{BB962C8B-B14F-4D97-AF65-F5344CB8AC3E}">
        <p14:creationId xmlns:p14="http://schemas.microsoft.com/office/powerpoint/2010/main" val="772038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a:t>
            </a:r>
            <a:r>
              <a:rPr lang="en-US" i="0" baseline="0" dirty="0" smtClean="0"/>
              <a:t> minute</a:t>
            </a:r>
          </a:p>
          <a:p>
            <a:endParaRPr lang="en-US" i="0" baseline="0" dirty="0" smtClean="0"/>
          </a:p>
          <a:p>
            <a:r>
              <a:rPr lang="en-US" i="0" baseline="0" dirty="0" smtClean="0"/>
              <a:t>The bigger your site, the more pages you’ll have. One thing to keep in mind when building websites is how it will be navigated by users. The content usually changes from one page to the other, but the structure of the site, its menu, links, images, remain constant across all pages. As you add new pages and functionality, chances are that you find yourself repeating the same markup (HTML) , copy and pasting code across multiple pages to keep this consistency, and having to make changes everywhere every time you want to change the appearance of the website, etc.</a:t>
            </a:r>
          </a:p>
          <a:p>
            <a:endParaRPr lang="en-US" i="0" baseline="0" dirty="0" smtClean="0"/>
          </a:p>
          <a:p>
            <a:r>
              <a:rPr lang="en-US" i="0" baseline="0" dirty="0" smtClean="0"/>
              <a:t>Here is were layouts come to the rescue!</a:t>
            </a:r>
          </a:p>
          <a:p>
            <a:endParaRPr lang="en-US" i="0" baseline="0" dirty="0" smtClean="0"/>
          </a:p>
          <a:p>
            <a:r>
              <a:rPr lang="en-US" i="0" dirty="0" smtClean="0"/>
              <a:t>Layout</a:t>
            </a:r>
            <a:r>
              <a:rPr lang="en-US" i="0" baseline="0" dirty="0" smtClean="0"/>
              <a:t> </a:t>
            </a:r>
            <a:r>
              <a:rPr lang="en-US" i="0" dirty="0" smtClean="0"/>
              <a:t>pages</a:t>
            </a:r>
            <a:r>
              <a:rPr lang="en-US" i="0" baseline="0" dirty="0" smtClean="0"/>
              <a:t> allow you to organize commonly used markup and code into one file and then reuse it across multiple pages on your website. </a:t>
            </a:r>
            <a:r>
              <a:rPr lang="en-US" i="0" dirty="0" smtClean="0"/>
              <a:t>They are pages that contain HTML-formatted content that can be shared by pages on the website. A layout page defines the structure of the web page, but doesn't include any actual content. After you've created a layout page, you can create web pages with content and then link them to the layout page. When these pages are displayed, they will be formatted according to the layout page.</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20</a:t>
            </a:fld>
            <a:endParaRPr lang="en-US"/>
          </a:p>
        </p:txBody>
      </p:sp>
    </p:spTree>
    <p:extLst>
      <p:ext uri="{BB962C8B-B14F-4D97-AF65-F5344CB8AC3E}">
        <p14:creationId xmlns:p14="http://schemas.microsoft.com/office/powerpoint/2010/main" val="1067613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In order to</a:t>
            </a:r>
            <a:r>
              <a:rPr lang="en-US" i="0" baseline="0" dirty="0" smtClean="0"/>
              <a:t> use Layout pages you have to:</a:t>
            </a:r>
          </a:p>
          <a:p>
            <a:pPr marL="228600" indent="-228600">
              <a:buAutoNum type="arabicPeriod"/>
            </a:pPr>
            <a:r>
              <a:rPr lang="en-US" i="0" baseline="0" dirty="0" smtClean="0"/>
              <a:t>Define the layout page</a:t>
            </a:r>
          </a:p>
          <a:p>
            <a:pPr marL="228600" indent="-228600">
              <a:buAutoNum type="arabicPeriod"/>
            </a:pPr>
            <a:r>
              <a:rPr lang="en-US" i="0" baseline="0" dirty="0" smtClean="0"/>
              <a:t>Reference it in your pages.</a:t>
            </a:r>
          </a:p>
          <a:p>
            <a:pPr marL="228600" indent="-228600">
              <a:buAutoNum type="arabicPeriod"/>
            </a:pPr>
            <a:endParaRPr lang="en-US" i="0" baseline="0" dirty="0" smtClean="0"/>
          </a:p>
          <a:p>
            <a:pPr marL="0" indent="0">
              <a:buNone/>
            </a:pPr>
            <a:r>
              <a:rPr lang="en-US" i="0" baseline="0" dirty="0" smtClean="0"/>
              <a:t>1. In this sample, we define an html section containing a header, a title and then a block for the body: @</a:t>
            </a:r>
            <a:r>
              <a:rPr lang="en-US" i="0" baseline="0" dirty="0" err="1" smtClean="0"/>
              <a:t>RenderBody</a:t>
            </a:r>
            <a:r>
              <a:rPr lang="en-US" i="0" baseline="0" dirty="0" smtClean="0"/>
              <a:t>()</a:t>
            </a:r>
          </a:p>
          <a:p>
            <a:pPr marL="0" indent="0">
              <a:buNone/>
            </a:pPr>
            <a:r>
              <a:rPr lang="en-US" i="0" dirty="0" smtClean="0"/>
              <a:t>2.Then in </a:t>
            </a:r>
            <a:r>
              <a:rPr lang="en-US" i="0" dirty="0" err="1" smtClean="0"/>
              <a:t>MyPage</a:t>
            </a:r>
            <a:r>
              <a:rPr lang="en-US" i="0" baseline="0" dirty="0" smtClean="0"/>
              <a:t> we reference the layout page and then add a content in a &lt;p&gt; paragraph.</a:t>
            </a:r>
          </a:p>
          <a:p>
            <a:pPr marL="0" indent="0">
              <a:buNone/>
            </a:pPr>
            <a:endParaRPr lang="en-US" i="0" baseline="0" dirty="0" smtClean="0"/>
          </a:p>
          <a:p>
            <a:pPr marL="0" indent="0">
              <a:buNone/>
            </a:pPr>
            <a:r>
              <a:rPr lang="en-US" i="0" baseline="0" dirty="0" smtClean="0"/>
              <a:t>This results in a page that contains the structure of _Layout and the content defined in </a:t>
            </a:r>
            <a:r>
              <a:rPr lang="en-US" i="0" baseline="0" dirty="0" err="1" smtClean="0"/>
              <a:t>MyPage</a:t>
            </a:r>
            <a:r>
              <a:rPr lang="en-US" i="0" baseline="0" dirty="0" smtClean="0"/>
              <a:t>. </a:t>
            </a:r>
          </a:p>
          <a:p>
            <a:pPr marL="0" indent="0">
              <a:buNone/>
            </a:pPr>
            <a:r>
              <a:rPr lang="en-US" i="0" baseline="0" dirty="0" smtClean="0"/>
              <a:t>This will allow you to have all the common content and graphic layout in the _Layout page, and when needed, making layout changes in one place only..</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21</a:t>
            </a:fld>
            <a:endParaRPr lang="en-US"/>
          </a:p>
        </p:txBody>
      </p:sp>
    </p:spTree>
    <p:extLst>
      <p:ext uri="{BB962C8B-B14F-4D97-AF65-F5344CB8AC3E}">
        <p14:creationId xmlns:p14="http://schemas.microsoft.com/office/powerpoint/2010/main" val="976703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Think of</a:t>
            </a:r>
            <a:r>
              <a:rPr lang="en-US" i="0" baseline="0" dirty="0" smtClean="0"/>
              <a:t> </a:t>
            </a:r>
            <a:r>
              <a:rPr lang="en-US" i="0" baseline="0" dirty="0" err="1" smtClean="0"/>
              <a:t>RenderBody</a:t>
            </a:r>
            <a:r>
              <a:rPr lang="en-US" i="0" baseline="0" dirty="0" smtClean="0"/>
              <a:t> as rendering an unnamed or default section in your page.  We can also add named sections too for content which we often expect to see in our pages.  A good example is a header or a menu which might change based on the visited page. All the logic to create this menu depending on who is logged on, and how to create it, (</a:t>
            </a:r>
            <a:r>
              <a:rPr lang="en-US" i="0" baseline="0" dirty="0" err="1" smtClean="0"/>
              <a:t>e.g</a:t>
            </a:r>
            <a:r>
              <a:rPr lang="en-US" i="0" baseline="0" dirty="0" smtClean="0"/>
              <a:t>: using graphic files and hyperlinks) could be in a separated file.</a:t>
            </a:r>
          </a:p>
          <a:p>
            <a:endParaRPr lang="en-US" i="0" baseline="0" dirty="0" smtClean="0"/>
          </a:p>
          <a:p>
            <a:r>
              <a:rPr lang="en-US" i="0" dirty="0" smtClean="0"/>
              <a:t>Normally, the sections that you create in a content page have to match the sections that are defined in the layout page. You can override this behavior for a named section by declaring the section to be optional in the layout page. This lets you define multiple content pages that can be shared.</a:t>
            </a:r>
            <a:r>
              <a:rPr lang="en-US" i="0" baseline="0" dirty="0" smtClean="0"/>
              <a:t> To do this, in the layout file change the render of a section adding a “required: false” parameter</a:t>
            </a:r>
          </a:p>
          <a:p>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dirty="0" smtClean="0"/>
              <a:t>@</a:t>
            </a:r>
            <a:r>
              <a:rPr lang="en-US" i="0" dirty="0" err="1" smtClean="0"/>
              <a:t>RenderSection</a:t>
            </a:r>
            <a:r>
              <a:rPr lang="en-US" i="0" dirty="0" smtClean="0"/>
              <a:t>("header", required: false)</a:t>
            </a:r>
          </a:p>
          <a:p>
            <a:endParaRPr lang="en-US" i="0" baseline="0" dirty="0" smtClean="0"/>
          </a:p>
          <a:p>
            <a:endParaRPr lang="en-US" i="0" baseline="0" dirty="0" smtClean="0"/>
          </a:p>
          <a:p>
            <a:r>
              <a:rPr lang="en-US" i="0" baseline="0" dirty="0" smtClean="0"/>
              <a:t>@* Background Info *@</a:t>
            </a:r>
          </a:p>
          <a:p>
            <a:r>
              <a:rPr lang="en-US" i="0" dirty="0" smtClean="0"/>
              <a:t>http://www.asp.net/webmatrix/tutorials/3-creating-a-consistent-look</a:t>
            </a:r>
          </a:p>
        </p:txBody>
      </p:sp>
      <p:sp>
        <p:nvSpPr>
          <p:cNvPr id="4" name="Slide Number Placeholder 3"/>
          <p:cNvSpPr>
            <a:spLocks noGrp="1"/>
          </p:cNvSpPr>
          <p:nvPr>
            <p:ph type="sldNum" sz="quarter" idx="10"/>
          </p:nvPr>
        </p:nvSpPr>
        <p:spPr/>
        <p:txBody>
          <a:bodyPr/>
          <a:lstStyle/>
          <a:p>
            <a:fld id="{84744DE4-D370-40F1-ADA2-847ED657A066}" type="slidenum">
              <a:rPr lang="en-US" smtClean="0"/>
              <a:t>22</a:t>
            </a:fld>
            <a:endParaRPr lang="en-US"/>
          </a:p>
        </p:txBody>
      </p:sp>
    </p:spTree>
    <p:extLst>
      <p:ext uri="{BB962C8B-B14F-4D97-AF65-F5344CB8AC3E}">
        <p14:creationId xmlns:p14="http://schemas.microsoft.com/office/powerpoint/2010/main" val="1279551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91334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a:t>
            </a:r>
            <a:r>
              <a:rPr lang="en-US" baseline="0" dirty="0" smtClean="0"/>
              <a:t> seconds</a:t>
            </a:r>
          </a:p>
          <a:p>
            <a:endParaRPr lang="en-US" dirty="0" smtClean="0"/>
          </a:p>
          <a:p>
            <a:r>
              <a:rPr lang="en-US" i="0" dirty="0" smtClean="0"/>
              <a:t>Sometime</a:t>
            </a:r>
            <a:r>
              <a:rPr lang="en-US" i="0" baseline="0" dirty="0" smtClean="0"/>
              <a:t>s you find content and code that doesn’t change, for instance: header and footer. They remain the same across all your site. To do this, you can use the @</a:t>
            </a:r>
            <a:r>
              <a:rPr lang="en-US" i="0" baseline="0" dirty="0" err="1" smtClean="0"/>
              <a:t>RenderPage</a:t>
            </a:r>
            <a:r>
              <a:rPr lang="en-US" i="0" baseline="0" dirty="0" smtClean="0"/>
              <a:t> command.</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23</a:t>
            </a:fld>
            <a:endParaRPr lang="en-US"/>
          </a:p>
        </p:txBody>
      </p:sp>
    </p:spTree>
    <p:extLst>
      <p:ext uri="{BB962C8B-B14F-4D97-AF65-F5344CB8AC3E}">
        <p14:creationId xmlns:p14="http://schemas.microsoft.com/office/powerpoint/2010/main" val="2050229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a:t>
            </a:r>
            <a:r>
              <a:rPr lang="en-US" baseline="0" dirty="0" smtClean="0"/>
              <a:t> minutes</a:t>
            </a:r>
          </a:p>
          <a:p>
            <a:endParaRPr lang="en-US" dirty="0" smtClean="0"/>
          </a:p>
          <a:p>
            <a:r>
              <a:rPr lang="en-US" dirty="0" smtClean="0"/>
              <a:t>See</a:t>
            </a:r>
            <a:r>
              <a:rPr lang="en-US" baseline="0" dirty="0" smtClean="0"/>
              <a:t> demo script for flow</a:t>
            </a:r>
          </a:p>
        </p:txBody>
      </p:sp>
      <p:sp>
        <p:nvSpPr>
          <p:cNvPr id="4" name="Slide Number Placeholder 3"/>
          <p:cNvSpPr>
            <a:spLocks noGrp="1"/>
          </p:cNvSpPr>
          <p:nvPr>
            <p:ph type="sldNum" sz="quarter" idx="10"/>
          </p:nvPr>
        </p:nvSpPr>
        <p:spPr/>
        <p:txBody>
          <a:bodyPr/>
          <a:lstStyle/>
          <a:p>
            <a:fld id="{84744DE4-D370-40F1-ADA2-847ED657A066}" type="slidenum">
              <a:rPr lang="en-US" smtClean="0"/>
              <a:t>24</a:t>
            </a:fld>
            <a:endParaRPr lang="en-US"/>
          </a:p>
        </p:txBody>
      </p:sp>
    </p:spTree>
    <p:extLst>
      <p:ext uri="{BB962C8B-B14F-4D97-AF65-F5344CB8AC3E}">
        <p14:creationId xmlns:p14="http://schemas.microsoft.com/office/powerpoint/2010/main" val="1315433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a:t>
            </a:r>
            <a:r>
              <a:rPr lang="en-US" baseline="0" dirty="0" smtClean="0"/>
              <a:t> minutes</a:t>
            </a:r>
          </a:p>
          <a:p>
            <a:endParaRPr lang="en-US" dirty="0" smtClean="0"/>
          </a:p>
          <a:p>
            <a:r>
              <a:rPr lang="en-US" sz="1200" kern="1200" dirty="0" smtClean="0">
                <a:solidFill>
                  <a:schemeClr val="tx1"/>
                </a:solidFill>
                <a:effectLst/>
                <a:latin typeface="+mn-lt"/>
                <a:ea typeface="+mn-ea"/>
                <a:cs typeface="+mn-cs"/>
              </a:rPr>
              <a:t>WebMatrix Helpers help you add common functionality to your Web site. They can</a:t>
            </a:r>
            <a:r>
              <a:rPr lang="en-US" sz="1200" kern="1200" baseline="0" dirty="0" smtClean="0">
                <a:solidFill>
                  <a:schemeClr val="tx1"/>
                </a:solidFill>
                <a:effectLst/>
                <a:latin typeface="+mn-lt"/>
                <a:ea typeface="+mn-ea"/>
                <a:cs typeface="+mn-cs"/>
              </a:rPr>
              <a:t> be used to solve </a:t>
            </a:r>
            <a:r>
              <a:rPr lang="en-US" dirty="0" smtClean="0"/>
              <a:t>a specific web site tasks</a:t>
            </a:r>
            <a:r>
              <a:rPr lang="en-US" baseline="0" dirty="0" smtClean="0"/>
              <a:t>. You can think of them as bricks that are used/reused and interconnected to build a site. Nothing stops you from creating a helper and reusing it on different pages of your site, or even in different sites. And you can use helpers created by others. Here is a sample of existing </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25</a:t>
            </a:fld>
            <a:endParaRPr lang="en-US"/>
          </a:p>
        </p:txBody>
      </p:sp>
    </p:spTree>
    <p:extLst>
      <p:ext uri="{BB962C8B-B14F-4D97-AF65-F5344CB8AC3E}">
        <p14:creationId xmlns:p14="http://schemas.microsoft.com/office/powerpoint/2010/main" val="3789417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a:t>
            </a:r>
            <a:r>
              <a:rPr lang="en-US" i="0" baseline="0" dirty="0" smtClean="0"/>
              <a:t> minute</a:t>
            </a:r>
            <a:endParaRPr lang="en-US" i="0" dirty="0" smtClean="0"/>
          </a:p>
          <a:p>
            <a:endParaRPr lang="en-US" i="0" dirty="0" smtClean="0"/>
          </a:p>
          <a:p>
            <a:r>
              <a:rPr lang="en-US" i="0" dirty="0" smtClean="0"/>
              <a:t>HTML Helpers focus in look &amp; feel and</a:t>
            </a:r>
            <a:r>
              <a:rPr lang="en-US" i="0" baseline="0" dirty="0" smtClean="0"/>
              <a:t> simple connection with other sites, like Facebook and Twitter.</a:t>
            </a:r>
          </a:p>
          <a:p>
            <a:endParaRPr lang="en-US" i="0" baseline="0" dirty="0" smtClean="0"/>
          </a:p>
          <a:p>
            <a:r>
              <a:rPr lang="en-US" i="0" baseline="0" dirty="0" smtClean="0"/>
              <a:t>API Helpers are more complex helpers, conceived to interact with external services. Their focus is not based on the user interface, but the service integrity, for instance how to secure a transaction in PayPal or registering an order to update your storage in a Windows Azure Account.</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26</a:t>
            </a:fld>
            <a:endParaRPr lang="en-US"/>
          </a:p>
        </p:txBody>
      </p:sp>
    </p:spTree>
    <p:extLst>
      <p:ext uri="{BB962C8B-B14F-4D97-AF65-F5344CB8AC3E}">
        <p14:creationId xmlns:p14="http://schemas.microsoft.com/office/powerpoint/2010/main" val="512714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Although </a:t>
            </a:r>
            <a:r>
              <a:rPr lang="en-US" i="0" baseline="0" dirty="0" smtClean="0"/>
              <a:t>these three ways to install Helpers are simple and straightforward, we’ll focus on the first one: using the Package Manager, but you could manually download and copy a Helper to your site folder.  Either will work for you.</a:t>
            </a:r>
          </a:p>
        </p:txBody>
      </p:sp>
      <p:sp>
        <p:nvSpPr>
          <p:cNvPr id="4" name="Slide Number Placeholder 3"/>
          <p:cNvSpPr>
            <a:spLocks noGrp="1"/>
          </p:cNvSpPr>
          <p:nvPr>
            <p:ph type="sldNum" sz="quarter" idx="10"/>
          </p:nvPr>
        </p:nvSpPr>
        <p:spPr/>
        <p:txBody>
          <a:bodyPr/>
          <a:lstStyle/>
          <a:p>
            <a:fld id="{84744DE4-D370-40F1-ADA2-847ED657A066}" type="slidenum">
              <a:rPr lang="en-US" smtClean="0"/>
              <a:t>27</a:t>
            </a:fld>
            <a:endParaRPr lang="en-US"/>
          </a:p>
        </p:txBody>
      </p:sp>
    </p:spTree>
    <p:extLst>
      <p:ext uri="{BB962C8B-B14F-4D97-AF65-F5344CB8AC3E}">
        <p14:creationId xmlns:p14="http://schemas.microsoft.com/office/powerpoint/2010/main" val="4015360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To install</a:t>
            </a:r>
            <a:r>
              <a:rPr lang="en-US" i="0" baseline="0" dirty="0" smtClean="0"/>
              <a:t> Helpers using the Package Manager, you have to browse _admin page of your site. If it’s the first time, you’ll be prompted to enter a new password, that will be used for further visits.</a:t>
            </a:r>
          </a:p>
          <a:p>
            <a:r>
              <a:rPr lang="en-US" i="0" baseline="0" dirty="0" smtClean="0"/>
              <a:t>After that, a page will display a list of Helpers, indicating which are already installed and which could be installed.</a:t>
            </a:r>
            <a:endParaRPr lang="en-US" i="0" dirty="0" smtClean="0"/>
          </a:p>
          <a:p>
            <a:endParaRPr lang="en-US" dirty="0" smtClean="0"/>
          </a:p>
          <a:p>
            <a:r>
              <a:rPr lang="en-US" dirty="0" smtClean="0"/>
              <a:t>We will show you this process</a:t>
            </a:r>
            <a:r>
              <a:rPr lang="en-US" baseline="0" dirty="0" smtClean="0"/>
              <a:t> in a demonstration shortly…</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28</a:t>
            </a:fld>
            <a:endParaRPr lang="en-US"/>
          </a:p>
        </p:txBody>
      </p:sp>
    </p:spTree>
    <p:extLst>
      <p:ext uri="{BB962C8B-B14F-4D97-AF65-F5344CB8AC3E}">
        <p14:creationId xmlns:p14="http://schemas.microsoft.com/office/powerpoint/2010/main" val="9715125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0" dirty="0" smtClean="0"/>
          </a:p>
          <a:p>
            <a:r>
              <a:rPr lang="en-US" i="0" dirty="0" smtClean="0"/>
              <a:t>If people like something on your site, they often want to share it with friends. </a:t>
            </a:r>
            <a:r>
              <a:rPr lang="en-US" i="0" baseline="0" dirty="0" smtClean="0"/>
              <a:t> For instance, to comment on Facebook, you can download the </a:t>
            </a:r>
            <a:r>
              <a:rPr lang="en-US" i="0" baseline="0" dirty="0" err="1" smtClean="0"/>
              <a:t>FacebookSocialHelper</a:t>
            </a:r>
            <a:r>
              <a:rPr lang="en-US" i="0" baseline="0" dirty="0" smtClean="0"/>
              <a:t> and then add the @</a:t>
            </a:r>
            <a:r>
              <a:rPr lang="en-US" i="0" baseline="0" dirty="0" err="1" smtClean="0"/>
              <a:t>FacebookSocialPlugins.Comments</a:t>
            </a:r>
            <a:r>
              <a:rPr lang="en-US" i="0" baseline="0" dirty="0" smtClean="0"/>
              <a:t>()  in your page to show the Facebook comments’ controls. </a:t>
            </a:r>
            <a:r>
              <a:rPr lang="en-US" i="0" dirty="0" smtClean="0"/>
              <a:t> </a:t>
            </a:r>
          </a:p>
          <a:p>
            <a:endParaRPr lang="en-US" i="0" dirty="0" smtClean="0"/>
          </a:p>
          <a:p>
            <a:r>
              <a:rPr lang="en-US" i="0" dirty="0" smtClean="0"/>
              <a:t>Microsoft</a:t>
            </a:r>
            <a:r>
              <a:rPr lang="en-US" i="0" baseline="0" dirty="0" smtClean="0"/>
              <a:t> has also been working on a large number of helpers for WebMatrix including Twitter, PayPal, bit.ly and </a:t>
            </a:r>
            <a:r>
              <a:rPr lang="en-US" i="0" baseline="0" dirty="0" err="1" smtClean="0"/>
              <a:t>Uservoice</a:t>
            </a:r>
            <a:r>
              <a:rPr lang="en-US" i="0" baseline="0" dirty="0" smtClean="0"/>
              <a:t>.  They are all available using Package Manager and they are designed to be very easy to use.</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29</a:t>
            </a:fld>
            <a:endParaRPr lang="en-US"/>
          </a:p>
        </p:txBody>
      </p:sp>
    </p:spTree>
    <p:extLst>
      <p:ext uri="{BB962C8B-B14F-4D97-AF65-F5344CB8AC3E}">
        <p14:creationId xmlns:p14="http://schemas.microsoft.com/office/powerpoint/2010/main" val="22217039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a:t>
            </a:r>
          </a:p>
          <a:p>
            <a:endParaRPr lang="en-US" dirty="0" smtClean="0"/>
          </a:p>
          <a:p>
            <a:r>
              <a:rPr lang="en-US" dirty="0" smtClean="0"/>
              <a:t>For detailed steps please see</a:t>
            </a:r>
            <a:r>
              <a:rPr lang="en-US" baseline="0" dirty="0" smtClean="0"/>
              <a:t> the demo scripts</a:t>
            </a:r>
            <a:endParaRPr lang="en-US" dirty="0" smtClean="0"/>
          </a:p>
          <a:p>
            <a:endParaRPr lang="en-US" dirty="0" smtClean="0"/>
          </a:p>
          <a:p>
            <a:r>
              <a:rPr lang="en-US" dirty="0" smtClean="0"/>
              <a:t>//</a:t>
            </a:r>
            <a:r>
              <a:rPr lang="en-US" baseline="0" dirty="0" smtClean="0"/>
              <a:t> more this to the demo script</a:t>
            </a:r>
          </a:p>
          <a:p>
            <a:r>
              <a:rPr lang="en-US" dirty="0" smtClean="0"/>
              <a:t>New</a:t>
            </a:r>
            <a:r>
              <a:rPr lang="en-US" baseline="0" dirty="0" smtClean="0"/>
              <a:t> Bakery (existing bakery from </a:t>
            </a:r>
            <a:r>
              <a:rPr lang="en-US" baseline="0" dirty="0" err="1" smtClean="0"/>
              <a:t>prev</a:t>
            </a:r>
            <a:r>
              <a:rPr lang="en-US" baseline="0" dirty="0" smtClean="0"/>
              <a:t> demo?)</a:t>
            </a:r>
          </a:p>
          <a:p>
            <a:r>
              <a:rPr lang="en-US" baseline="0" dirty="0" smtClean="0"/>
              <a:t>Install Twitter to the homepage</a:t>
            </a:r>
          </a:p>
          <a:p>
            <a:r>
              <a:rPr lang="en-US" baseline="0" dirty="0" smtClean="0"/>
              <a:t>Add Twitter to the homepage</a:t>
            </a:r>
          </a:p>
          <a:p>
            <a:r>
              <a:rPr lang="en-US" baseline="0" dirty="0" smtClean="0"/>
              <a:t>Install Facebook Social Plugin</a:t>
            </a:r>
          </a:p>
          <a:p>
            <a:r>
              <a:rPr lang="en-US" baseline="0" dirty="0" smtClean="0"/>
              <a:t>Show how we have other helpers like PayPal</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30</a:t>
            </a:fld>
            <a:endParaRPr lang="en-US"/>
          </a:p>
        </p:txBody>
      </p:sp>
    </p:spTree>
    <p:extLst>
      <p:ext uri="{BB962C8B-B14F-4D97-AF65-F5344CB8AC3E}">
        <p14:creationId xmlns:p14="http://schemas.microsoft.com/office/powerpoint/2010/main" val="3588925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0" dirty="0" smtClean="0"/>
          </a:p>
          <a:p>
            <a:r>
              <a:rPr lang="en-US" i="0" dirty="0" smtClean="0"/>
              <a:t>You can set up your website so that users can log into—that will mean that your site should support membership. This can be useful for many reasons. For example, your site might have features that are available only to members. In some cases, you might require users to log in to send you feedback or leave a comment.</a:t>
            </a:r>
          </a:p>
          <a:p>
            <a:endParaRPr lang="en-US" i="0" dirty="0" smtClean="0"/>
          </a:p>
          <a:p>
            <a:r>
              <a:rPr lang="en-US" i="0" dirty="0" smtClean="0"/>
              <a:t>Even if your website supports membership, users aren't necessarily required to log in before they use some of the pages on the site. Users who aren't logged in are known as anonymous users.</a:t>
            </a:r>
          </a:p>
          <a:p>
            <a:r>
              <a:rPr lang="en-US" i="0" dirty="0" smtClean="0"/>
              <a:t>A user can sign in on your website and can then log in to the site. The website requires a user name (or an email address) and a password to confirm that users are who they claim to be. This process of logging in and confirming a user’s identity is known as authentication.</a:t>
            </a:r>
          </a:p>
          <a:p>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31</a:t>
            </a:fld>
            <a:endParaRPr lang="en-US"/>
          </a:p>
        </p:txBody>
      </p:sp>
    </p:spTree>
    <p:extLst>
      <p:ext uri="{BB962C8B-B14F-4D97-AF65-F5344CB8AC3E}">
        <p14:creationId xmlns:p14="http://schemas.microsoft.com/office/powerpoint/2010/main" val="244626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a:t>
            </a:r>
            <a:r>
              <a:rPr lang="en-US" i="0" baseline="0" dirty="0" smtClean="0"/>
              <a:t> minute</a:t>
            </a:r>
            <a:endParaRPr lang="en-US" i="0" dirty="0" smtClean="0"/>
          </a:p>
          <a:p>
            <a:endParaRPr lang="en-US" i="0" dirty="0" smtClean="0"/>
          </a:p>
          <a:p>
            <a:r>
              <a:rPr lang="en-US" i="0" dirty="0" smtClean="0"/>
              <a:t>The </a:t>
            </a:r>
            <a:r>
              <a:rPr lang="en-US" i="0" dirty="0" err="1" smtClean="0"/>
              <a:t>StarterSite</a:t>
            </a:r>
            <a:r>
              <a:rPr lang="en-US" i="0" baseline="0" dirty="0" smtClean="0"/>
              <a:t> Template comes with membership configured, and with a Database ready to be filled with users as well as their roles in the website.</a:t>
            </a:r>
          </a:p>
          <a:p>
            <a:endParaRPr lang="en-US" i="0" baseline="0" dirty="0" smtClean="0"/>
          </a:p>
          <a:p>
            <a:r>
              <a:rPr lang="en-US" i="0" baseline="0" dirty="0" smtClean="0"/>
              <a:t>First, you have to uncomment the </a:t>
            </a:r>
            <a:r>
              <a:rPr lang="en-US" i="0" baseline="0" dirty="0" err="1" smtClean="0"/>
              <a:t>WebSecurity.InitializeDatabaseConnection</a:t>
            </a:r>
            <a:r>
              <a:rPr lang="en-US" i="0" baseline="0" dirty="0" smtClean="0"/>
              <a:t> and fill the parameters with a </a:t>
            </a:r>
            <a:r>
              <a:rPr lang="en-US" i="0" baseline="0" dirty="0" err="1" smtClean="0"/>
              <a:t>userProfile</a:t>
            </a:r>
            <a:r>
              <a:rPr lang="en-US" i="0" baseline="0" dirty="0" smtClean="0"/>
              <a:t> and </a:t>
            </a:r>
            <a:r>
              <a:rPr lang="en-US" i="0" baseline="0" dirty="0" err="1" smtClean="0"/>
              <a:t>userId</a:t>
            </a:r>
            <a:r>
              <a:rPr lang="en-US" i="0" baseline="0" dirty="0" smtClean="0"/>
              <a:t> to be defined in the database.</a:t>
            </a:r>
          </a:p>
        </p:txBody>
      </p:sp>
      <p:sp>
        <p:nvSpPr>
          <p:cNvPr id="4" name="Slide Number Placeholder 3"/>
          <p:cNvSpPr>
            <a:spLocks noGrp="1"/>
          </p:cNvSpPr>
          <p:nvPr>
            <p:ph type="sldNum" sz="quarter" idx="10"/>
          </p:nvPr>
        </p:nvSpPr>
        <p:spPr/>
        <p:txBody>
          <a:bodyPr/>
          <a:lstStyle/>
          <a:p>
            <a:fld id="{84744DE4-D370-40F1-ADA2-847ED657A066}" type="slidenum">
              <a:rPr lang="en-US" smtClean="0"/>
              <a:t>32</a:t>
            </a:fld>
            <a:endParaRPr lang="en-US"/>
          </a:p>
        </p:txBody>
      </p:sp>
    </p:spTree>
    <p:extLst>
      <p:ext uri="{BB962C8B-B14F-4D97-AF65-F5344CB8AC3E}">
        <p14:creationId xmlns:p14="http://schemas.microsoft.com/office/powerpoint/2010/main" val="1971851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dirty="0" smtClean="0"/>
              <a:t>The</a:t>
            </a:r>
            <a:r>
              <a:rPr lang="en-US" baseline="0" dirty="0" smtClean="0"/>
              <a:t> </a:t>
            </a:r>
            <a:r>
              <a:rPr lang="en-US" i="1" baseline="0" dirty="0" err="1" smtClean="0"/>
              <a:t>StarterSite</a:t>
            </a:r>
            <a:r>
              <a:rPr lang="en-US" i="1" baseline="0" dirty="0" smtClean="0"/>
              <a:t> </a:t>
            </a:r>
            <a:r>
              <a:rPr lang="en-US" baseline="0" dirty="0" smtClean="0"/>
              <a:t>template and others include pages that handle membership, like register, forgotten password etc.  If you are creating a website from scratch, we recommend you still use the admin pages from one of the templates because it’ll get you going much more quickly.</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33</a:t>
            </a:fld>
            <a:endParaRPr lang="en-US"/>
          </a:p>
        </p:txBody>
      </p:sp>
    </p:spTree>
    <p:extLst>
      <p:ext uri="{BB962C8B-B14F-4D97-AF65-F5344CB8AC3E}">
        <p14:creationId xmlns:p14="http://schemas.microsoft.com/office/powerpoint/2010/main" val="27600393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0" dirty="0" smtClean="0"/>
          </a:p>
          <a:p>
            <a:r>
              <a:rPr lang="en-US" i="0" dirty="0" smtClean="0"/>
              <a:t>By</a:t>
            </a:r>
            <a:r>
              <a:rPr lang="en-US" i="0" baseline="0" dirty="0" smtClean="0"/>
              <a:t> using Membership you can easily verify if the user is authenticated, or if it’s an anonymous user. Also if the user trying to reach a specific page has a role with granted privileges to that page.</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34</a:t>
            </a:fld>
            <a:endParaRPr lang="en-US"/>
          </a:p>
        </p:txBody>
      </p:sp>
    </p:spTree>
    <p:extLst>
      <p:ext uri="{BB962C8B-B14F-4D97-AF65-F5344CB8AC3E}">
        <p14:creationId xmlns:p14="http://schemas.microsoft.com/office/powerpoint/2010/main" val="1217529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Today’s websites</a:t>
            </a:r>
            <a:r>
              <a:rPr lang="en-US" baseline="0" dirty="0" smtClean="0"/>
              <a:t> often use “clean URLs” that make the current page much more readable for both humans and search engines.  With WebMatrix you get the modern, clean </a:t>
            </a:r>
            <a:r>
              <a:rPr lang="en-US" baseline="0" dirty="0" err="1" smtClean="0"/>
              <a:t>urls</a:t>
            </a:r>
            <a:r>
              <a:rPr lang="en-US" baseline="0" dirty="0" smtClean="0"/>
              <a:t> out of the box because it uses “routing” by default. </a:t>
            </a:r>
          </a:p>
          <a:p>
            <a:endParaRPr lang="en-US" baseline="0" dirty="0" smtClean="0"/>
          </a:p>
          <a:p>
            <a:r>
              <a:rPr lang="en-US" baseline="0" dirty="0" smtClean="0"/>
              <a:t>Routing maps a URL to a resource on the server using a set of predetermined rules.  For instance a </a:t>
            </a:r>
            <a:r>
              <a:rPr lang="en-US" baseline="0" dirty="0" err="1" smtClean="0"/>
              <a:t>url</a:t>
            </a:r>
            <a:r>
              <a:rPr lang="en-US" baseline="0" dirty="0" smtClean="0"/>
              <a:t> with Order will map to </a:t>
            </a:r>
            <a:r>
              <a:rPr lang="en-US" baseline="0" dirty="0" err="1" smtClean="0"/>
              <a:t>Order.cshtml</a:t>
            </a:r>
            <a:r>
              <a:rPr lang="en-US" baseline="0" dirty="0" smtClean="0"/>
              <a:t>.  If you add a “slash” and a string after the first route segment, like in the “product” example, that string will become part of the “</a:t>
            </a:r>
            <a:r>
              <a:rPr lang="en-US" baseline="0" dirty="0" err="1" smtClean="0"/>
              <a:t>Url</a:t>
            </a:r>
            <a:r>
              <a:rPr lang="en-US" baseline="0" dirty="0" smtClean="0"/>
              <a:t> Data” which is then accessible in code from within </a:t>
            </a:r>
            <a:r>
              <a:rPr lang="en-US" baseline="0" dirty="0" err="1" smtClean="0"/>
              <a:t>product.cshml</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35</a:t>
            </a:fld>
            <a:endParaRPr lang="en-US"/>
          </a:p>
        </p:txBody>
      </p:sp>
    </p:spTree>
    <p:extLst>
      <p:ext uri="{BB962C8B-B14F-4D97-AF65-F5344CB8AC3E}">
        <p14:creationId xmlns:p14="http://schemas.microsoft.com/office/powerpoint/2010/main" val="20345792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baseline="0" dirty="0" smtClean="0"/>
              <a:t>1 minute</a:t>
            </a:r>
          </a:p>
          <a:p>
            <a:endParaRPr lang="es-AR" baseline="0" dirty="0" smtClean="0"/>
          </a:p>
          <a:p>
            <a:r>
              <a:rPr lang="es-AR" baseline="0" dirty="0" err="1" smtClean="0"/>
              <a:t>There</a:t>
            </a:r>
            <a:r>
              <a:rPr lang="es-AR" baseline="0" dirty="0" smtClean="0"/>
              <a:t> are a </a:t>
            </a:r>
            <a:r>
              <a:rPr lang="es-AR" baseline="0" dirty="0" err="1" smtClean="0"/>
              <a:t>couple</a:t>
            </a:r>
            <a:r>
              <a:rPr lang="es-AR" baseline="0" dirty="0" smtClean="0"/>
              <a:t> of </a:t>
            </a:r>
            <a:r>
              <a:rPr lang="es-AR" baseline="0" dirty="0" err="1" smtClean="0"/>
              <a:t>reasons</a:t>
            </a:r>
            <a:r>
              <a:rPr lang="es-AR" baseline="0" dirty="0" smtClean="0"/>
              <a:t> </a:t>
            </a:r>
            <a:r>
              <a:rPr lang="es-AR" baseline="0" dirty="0" err="1" smtClean="0"/>
              <a:t>why</a:t>
            </a:r>
            <a:r>
              <a:rPr lang="es-AR" baseline="0" dirty="0" smtClean="0"/>
              <a:t> </a:t>
            </a:r>
            <a:r>
              <a:rPr lang="es-AR" baseline="0" dirty="0" err="1" smtClean="0"/>
              <a:t>you</a:t>
            </a:r>
            <a:r>
              <a:rPr lang="es-AR" baseline="0" dirty="0" smtClean="0"/>
              <a:t> </a:t>
            </a:r>
            <a:r>
              <a:rPr lang="es-AR" baseline="0" dirty="0" err="1" smtClean="0"/>
              <a:t>might</a:t>
            </a:r>
            <a:r>
              <a:rPr lang="es-AR" baseline="0" dirty="0" smtClean="0"/>
              <a:t> </a:t>
            </a:r>
            <a:r>
              <a:rPr lang="es-AR" baseline="0" dirty="0" err="1" smtClean="0"/>
              <a:t>want</a:t>
            </a:r>
            <a:r>
              <a:rPr lang="es-AR" baseline="0" dirty="0" smtClean="0"/>
              <a:t> </a:t>
            </a:r>
            <a:r>
              <a:rPr lang="es-AR" baseline="0" dirty="0" err="1" smtClean="0"/>
              <a:t>to</a:t>
            </a:r>
            <a:r>
              <a:rPr lang="es-AR" baseline="0" dirty="0" smtClean="0"/>
              <a:t> </a:t>
            </a:r>
            <a:r>
              <a:rPr lang="es-AR" baseline="0" dirty="0" err="1" smtClean="0"/>
              <a:t>build</a:t>
            </a:r>
            <a:r>
              <a:rPr lang="es-AR" baseline="0" dirty="0" smtClean="0"/>
              <a:t> </a:t>
            </a:r>
            <a:r>
              <a:rPr lang="es-AR" baseline="0" dirty="0" err="1" smtClean="0"/>
              <a:t>your</a:t>
            </a:r>
            <a:r>
              <a:rPr lang="es-AR" baseline="0" dirty="0" smtClean="0"/>
              <a:t> </a:t>
            </a:r>
            <a:r>
              <a:rPr lang="es-AR" baseline="0" dirty="0" err="1" smtClean="0"/>
              <a:t>own</a:t>
            </a:r>
            <a:r>
              <a:rPr lang="es-AR" baseline="0" dirty="0" smtClean="0"/>
              <a:t> </a:t>
            </a:r>
            <a:r>
              <a:rPr lang="es-AR" baseline="0" dirty="0" err="1" smtClean="0"/>
              <a:t>helpers</a:t>
            </a:r>
            <a:r>
              <a:rPr lang="es-AR" baseline="0" dirty="0" smtClean="0"/>
              <a:t> </a:t>
            </a:r>
            <a:r>
              <a:rPr lang="es-AR" baseline="0" dirty="0" err="1" smtClean="0"/>
              <a:t>for</a:t>
            </a:r>
            <a:r>
              <a:rPr lang="es-AR" baseline="0" dirty="0" smtClean="0"/>
              <a:t> WebMatrix.</a:t>
            </a:r>
          </a:p>
          <a:p>
            <a:endParaRPr lang="es-AR" baseline="0" dirty="0" smtClean="0"/>
          </a:p>
          <a:p>
            <a:r>
              <a:rPr lang="es-AR" baseline="0" dirty="0" err="1" smtClean="0"/>
              <a:t>Firstly</a:t>
            </a:r>
            <a:r>
              <a:rPr lang="es-AR" baseline="0" dirty="0" smtClean="0"/>
              <a:t>, </a:t>
            </a:r>
            <a:r>
              <a:rPr lang="es-AR" baseline="0" dirty="0" err="1" smtClean="0"/>
              <a:t>over</a:t>
            </a:r>
            <a:r>
              <a:rPr lang="es-AR" baseline="0" dirty="0" smtClean="0"/>
              <a:t> time </a:t>
            </a:r>
            <a:r>
              <a:rPr lang="es-AR" baseline="0" dirty="0" err="1" smtClean="0"/>
              <a:t>you</a:t>
            </a:r>
            <a:r>
              <a:rPr lang="es-AR" baseline="0" dirty="0" smtClean="0"/>
              <a:t> </a:t>
            </a:r>
            <a:r>
              <a:rPr lang="es-AR" baseline="0" dirty="0" err="1" smtClean="0"/>
              <a:t>will</a:t>
            </a:r>
            <a:r>
              <a:rPr lang="es-AR" baseline="0" dirty="0" smtClean="0"/>
              <a:t> </a:t>
            </a:r>
            <a:r>
              <a:rPr lang="es-AR" baseline="0" dirty="0" err="1" smtClean="0"/>
              <a:t>find</a:t>
            </a:r>
            <a:r>
              <a:rPr lang="es-AR" baseline="0" dirty="0" smtClean="0"/>
              <a:t> </a:t>
            </a:r>
            <a:r>
              <a:rPr lang="es-AR" baseline="0" dirty="0" err="1" smtClean="0"/>
              <a:t>that</a:t>
            </a:r>
            <a:r>
              <a:rPr lang="es-AR" baseline="0" dirty="0" smtClean="0"/>
              <a:t> </a:t>
            </a:r>
            <a:r>
              <a:rPr lang="es-AR" baseline="0" dirty="0" err="1" smtClean="0"/>
              <a:t>using</a:t>
            </a:r>
            <a:r>
              <a:rPr lang="es-AR" baseline="0" dirty="0" smtClean="0"/>
              <a:t> </a:t>
            </a:r>
            <a:r>
              <a:rPr lang="es-AR" baseline="0" dirty="0" err="1" smtClean="0"/>
              <a:t>Helpers</a:t>
            </a:r>
            <a:r>
              <a:rPr lang="es-AR" baseline="0" dirty="0" smtClean="0"/>
              <a:t> </a:t>
            </a:r>
            <a:r>
              <a:rPr lang="es-AR" baseline="0" dirty="0" err="1" smtClean="0"/>
              <a:t>will</a:t>
            </a:r>
            <a:r>
              <a:rPr lang="es-AR" baseline="0" dirty="0" smtClean="0"/>
              <a:t> </a:t>
            </a:r>
            <a:r>
              <a:rPr lang="es-AR" baseline="0" dirty="0" err="1" smtClean="0"/>
              <a:t>save</a:t>
            </a:r>
            <a:r>
              <a:rPr lang="es-AR" baseline="0" dirty="0" smtClean="0"/>
              <a:t> </a:t>
            </a:r>
            <a:r>
              <a:rPr lang="es-AR" baseline="0" dirty="0" err="1" smtClean="0"/>
              <a:t>you</a:t>
            </a:r>
            <a:r>
              <a:rPr lang="es-AR" baseline="0" dirty="0" smtClean="0"/>
              <a:t> time </a:t>
            </a:r>
            <a:r>
              <a:rPr lang="es-AR" baseline="0" dirty="0" err="1" smtClean="0"/>
              <a:t>when</a:t>
            </a:r>
            <a:r>
              <a:rPr lang="es-AR" baseline="0" dirty="0" smtClean="0"/>
              <a:t> </a:t>
            </a:r>
            <a:r>
              <a:rPr lang="es-AR" baseline="0" dirty="0" err="1" smtClean="0"/>
              <a:t>building</a:t>
            </a:r>
            <a:r>
              <a:rPr lang="es-AR" baseline="0" dirty="0" smtClean="0"/>
              <a:t> </a:t>
            </a:r>
            <a:r>
              <a:rPr lang="es-AR" baseline="0" dirty="0" err="1" smtClean="0"/>
              <a:t>websites</a:t>
            </a:r>
            <a:r>
              <a:rPr lang="es-AR" baseline="0" dirty="0" smtClean="0"/>
              <a:t> </a:t>
            </a:r>
            <a:r>
              <a:rPr lang="es-AR" baseline="0" dirty="0" err="1" smtClean="0"/>
              <a:t>with</a:t>
            </a:r>
            <a:r>
              <a:rPr lang="es-AR" baseline="0" dirty="0" smtClean="0"/>
              <a:t> WebMatrix.  </a:t>
            </a:r>
            <a:r>
              <a:rPr lang="es-AR" baseline="0" dirty="0" err="1" smtClean="0"/>
              <a:t>There</a:t>
            </a:r>
            <a:r>
              <a:rPr lang="es-AR" baseline="0" dirty="0" smtClean="0"/>
              <a:t> </a:t>
            </a:r>
            <a:r>
              <a:rPr lang="es-AR" baseline="0" dirty="0" err="1" smtClean="0"/>
              <a:t>will</a:t>
            </a:r>
            <a:r>
              <a:rPr lang="es-AR" baseline="0" dirty="0" smtClean="0"/>
              <a:t> </a:t>
            </a:r>
            <a:r>
              <a:rPr lang="es-AR" baseline="0" dirty="0" err="1" smtClean="0"/>
              <a:t>also</a:t>
            </a:r>
            <a:r>
              <a:rPr lang="es-AR" baseline="0" dirty="0" smtClean="0"/>
              <a:t> be times </a:t>
            </a:r>
            <a:r>
              <a:rPr lang="es-AR" baseline="0" dirty="0" err="1" smtClean="0"/>
              <a:t>when</a:t>
            </a:r>
            <a:r>
              <a:rPr lang="es-AR" baseline="0" dirty="0" smtClean="0"/>
              <a:t> </a:t>
            </a:r>
            <a:r>
              <a:rPr lang="es-AR" baseline="0" dirty="0" err="1" smtClean="0"/>
              <a:t>you</a:t>
            </a:r>
            <a:r>
              <a:rPr lang="es-AR" baseline="0" dirty="0" smtClean="0"/>
              <a:t> </a:t>
            </a:r>
            <a:r>
              <a:rPr lang="es-AR" baseline="0" dirty="0" err="1" smtClean="0"/>
              <a:t>find</a:t>
            </a:r>
            <a:r>
              <a:rPr lang="es-AR" baseline="0" dirty="0" smtClean="0"/>
              <a:t> </a:t>
            </a:r>
            <a:r>
              <a:rPr lang="es-AR" baseline="0" dirty="0" err="1" smtClean="0"/>
              <a:t>yourself</a:t>
            </a:r>
            <a:r>
              <a:rPr lang="es-AR" baseline="0" dirty="0" smtClean="0"/>
              <a:t> </a:t>
            </a:r>
            <a:r>
              <a:rPr lang="es-AR" baseline="0" dirty="0" err="1" smtClean="0"/>
              <a:t>doing</a:t>
            </a:r>
            <a:r>
              <a:rPr lang="es-AR" baseline="0" dirty="0" smtClean="0"/>
              <a:t> </a:t>
            </a:r>
            <a:r>
              <a:rPr lang="es-AR" baseline="0" dirty="0" err="1" smtClean="0"/>
              <a:t>repetitive</a:t>
            </a:r>
            <a:r>
              <a:rPr lang="es-AR" baseline="0" dirty="0" smtClean="0"/>
              <a:t> and/</a:t>
            </a:r>
            <a:r>
              <a:rPr lang="es-AR" baseline="0" dirty="0" err="1" smtClean="0"/>
              <a:t>or</a:t>
            </a:r>
            <a:r>
              <a:rPr lang="es-AR" baseline="0" dirty="0" smtClean="0"/>
              <a:t> </a:t>
            </a:r>
            <a:r>
              <a:rPr lang="es-AR" baseline="0" dirty="0" err="1" smtClean="0"/>
              <a:t>complex</a:t>
            </a:r>
            <a:r>
              <a:rPr lang="es-AR" baseline="0" dirty="0" smtClean="0"/>
              <a:t> </a:t>
            </a:r>
            <a:r>
              <a:rPr lang="es-AR" baseline="0" dirty="0" err="1" smtClean="0"/>
              <a:t>tasks</a:t>
            </a:r>
            <a:r>
              <a:rPr lang="es-AR" baseline="0" dirty="0" smtClean="0"/>
              <a:t>.  </a:t>
            </a:r>
            <a:r>
              <a:rPr lang="es-AR" baseline="0" dirty="0" err="1" smtClean="0"/>
              <a:t>This</a:t>
            </a:r>
            <a:r>
              <a:rPr lang="es-AR" baseline="0" dirty="0" smtClean="0"/>
              <a:t> </a:t>
            </a:r>
            <a:r>
              <a:rPr lang="es-AR" baseline="0" dirty="0" err="1" smtClean="0"/>
              <a:t>is</a:t>
            </a:r>
            <a:r>
              <a:rPr lang="es-AR" baseline="0" dirty="0" smtClean="0"/>
              <a:t> </a:t>
            </a:r>
            <a:r>
              <a:rPr lang="es-AR" baseline="0" dirty="0" err="1" smtClean="0"/>
              <a:t>often</a:t>
            </a:r>
            <a:r>
              <a:rPr lang="es-AR" baseline="0" dirty="0" smtClean="0"/>
              <a:t> a </a:t>
            </a:r>
            <a:r>
              <a:rPr lang="es-AR" baseline="0" dirty="0" err="1" smtClean="0"/>
              <a:t>sign</a:t>
            </a:r>
            <a:r>
              <a:rPr lang="es-AR" baseline="0" dirty="0" smtClean="0"/>
              <a:t> </a:t>
            </a:r>
            <a:r>
              <a:rPr lang="es-AR" baseline="0" dirty="0" err="1" smtClean="0"/>
              <a:t>that</a:t>
            </a:r>
            <a:r>
              <a:rPr lang="es-AR" baseline="0" dirty="0" smtClean="0"/>
              <a:t> a </a:t>
            </a:r>
            <a:r>
              <a:rPr lang="es-AR" baseline="0" dirty="0" err="1" smtClean="0"/>
              <a:t>Helper</a:t>
            </a:r>
            <a:r>
              <a:rPr lang="es-AR" baseline="0" dirty="0" smtClean="0"/>
              <a:t> </a:t>
            </a:r>
            <a:r>
              <a:rPr lang="es-AR" baseline="0" dirty="0" err="1" smtClean="0"/>
              <a:t>will</a:t>
            </a:r>
            <a:r>
              <a:rPr lang="es-AR" baseline="0" dirty="0" smtClean="0"/>
              <a:t> </a:t>
            </a:r>
            <a:r>
              <a:rPr lang="es-AR" baseline="0" dirty="0" err="1" smtClean="0"/>
              <a:t>help</a:t>
            </a:r>
            <a:r>
              <a:rPr lang="es-AR" baseline="0" dirty="0" smtClean="0"/>
              <a:t> </a:t>
            </a:r>
            <a:r>
              <a:rPr lang="es-AR" baseline="0" dirty="0" err="1" smtClean="0"/>
              <a:t>you</a:t>
            </a:r>
            <a:r>
              <a:rPr lang="es-AR" baseline="0" dirty="0" smtClean="0"/>
              <a:t> </a:t>
            </a:r>
            <a:r>
              <a:rPr lang="es-AR" baseline="0" dirty="0" err="1" smtClean="0"/>
              <a:t>to</a:t>
            </a:r>
            <a:r>
              <a:rPr lang="es-AR" baseline="0" dirty="0" smtClean="0"/>
              <a:t> </a:t>
            </a:r>
            <a:r>
              <a:rPr lang="es-AR" baseline="0" dirty="0" err="1" smtClean="0"/>
              <a:t>save</a:t>
            </a:r>
            <a:r>
              <a:rPr lang="es-AR" baseline="0" dirty="0" smtClean="0"/>
              <a:t> time in </a:t>
            </a:r>
            <a:r>
              <a:rPr lang="es-AR" baseline="0" dirty="0" err="1" smtClean="0"/>
              <a:t>future</a:t>
            </a:r>
            <a:r>
              <a:rPr lang="es-AR" baseline="0" dirty="0" smtClean="0"/>
              <a:t> </a:t>
            </a:r>
            <a:r>
              <a:rPr lang="es-AR" baseline="0" dirty="0" err="1" smtClean="0"/>
              <a:t>projects</a:t>
            </a:r>
            <a:r>
              <a:rPr lang="es-AR" baseline="0" dirty="0" smtClean="0"/>
              <a:t> </a:t>
            </a:r>
            <a:r>
              <a:rPr lang="es-AR" baseline="0" dirty="0" err="1" smtClean="0"/>
              <a:t>with</a:t>
            </a:r>
            <a:r>
              <a:rPr lang="es-AR" baseline="0" dirty="0" smtClean="0"/>
              <a:t> </a:t>
            </a:r>
            <a:r>
              <a:rPr lang="es-AR" baseline="0" dirty="0" err="1" smtClean="0"/>
              <a:t>code-reuse</a:t>
            </a:r>
            <a:r>
              <a:rPr lang="es-AR" baseline="0" dirty="0" smtClean="0"/>
              <a:t>.</a:t>
            </a:r>
          </a:p>
          <a:p>
            <a:endParaRPr lang="es-AR" baseline="0" dirty="0" smtClean="0"/>
          </a:p>
          <a:p>
            <a:r>
              <a:rPr lang="es-AR" baseline="0" dirty="0" err="1" smtClean="0"/>
              <a:t>Secondly</a:t>
            </a:r>
            <a:r>
              <a:rPr lang="es-AR" baseline="0" dirty="0" smtClean="0"/>
              <a:t>, </a:t>
            </a:r>
            <a:r>
              <a:rPr lang="es-AR" baseline="0" dirty="0" err="1" smtClean="0"/>
              <a:t>Helpers</a:t>
            </a:r>
            <a:r>
              <a:rPr lang="es-AR" baseline="0" dirty="0" smtClean="0"/>
              <a:t> are </a:t>
            </a:r>
            <a:r>
              <a:rPr lang="es-AR" baseline="0" dirty="0" err="1" smtClean="0"/>
              <a:t>useful</a:t>
            </a:r>
            <a:r>
              <a:rPr lang="es-AR" baseline="0" dirty="0" smtClean="0"/>
              <a:t> </a:t>
            </a:r>
            <a:r>
              <a:rPr lang="es-AR" baseline="0" dirty="0" err="1" smtClean="0"/>
              <a:t>when</a:t>
            </a:r>
            <a:r>
              <a:rPr lang="es-AR" baseline="0" dirty="0" smtClean="0"/>
              <a:t> </a:t>
            </a:r>
            <a:r>
              <a:rPr lang="es-AR" baseline="0" dirty="0" err="1" smtClean="0"/>
              <a:t>trying</a:t>
            </a:r>
            <a:r>
              <a:rPr lang="es-AR" baseline="0" dirty="0" smtClean="0"/>
              <a:t> </a:t>
            </a:r>
            <a:r>
              <a:rPr lang="es-AR" baseline="0" dirty="0" err="1" smtClean="0"/>
              <a:t>to</a:t>
            </a:r>
            <a:r>
              <a:rPr lang="es-AR" baseline="0" dirty="0" smtClean="0"/>
              <a:t> </a:t>
            </a:r>
            <a:r>
              <a:rPr lang="es-AR" baseline="0" dirty="0" err="1" smtClean="0"/>
              <a:t>create</a:t>
            </a:r>
            <a:r>
              <a:rPr lang="es-AR" baseline="0" dirty="0" smtClean="0"/>
              <a:t> a </a:t>
            </a:r>
            <a:r>
              <a:rPr lang="es-AR" baseline="0" dirty="0" err="1" smtClean="0"/>
              <a:t>developer</a:t>
            </a:r>
            <a:r>
              <a:rPr lang="es-AR" baseline="0" dirty="0" smtClean="0"/>
              <a:t> </a:t>
            </a:r>
            <a:r>
              <a:rPr lang="es-AR" baseline="0" dirty="0" err="1" smtClean="0"/>
              <a:t>ecosystem</a:t>
            </a:r>
            <a:r>
              <a:rPr lang="es-AR" baseline="0" dirty="0" smtClean="0"/>
              <a:t> </a:t>
            </a:r>
            <a:r>
              <a:rPr lang="es-AR" baseline="0" dirty="0" err="1" smtClean="0"/>
              <a:t>around</a:t>
            </a:r>
            <a:r>
              <a:rPr lang="es-AR" baseline="0" dirty="0" smtClean="0"/>
              <a:t> </a:t>
            </a:r>
            <a:r>
              <a:rPr lang="es-AR" baseline="0" dirty="0" err="1" smtClean="0"/>
              <a:t>your</a:t>
            </a:r>
            <a:r>
              <a:rPr lang="es-AR" baseline="0" dirty="0" smtClean="0"/>
              <a:t> </a:t>
            </a:r>
            <a:r>
              <a:rPr lang="es-AR" baseline="0" dirty="0" err="1" smtClean="0"/>
              <a:t>own</a:t>
            </a:r>
            <a:r>
              <a:rPr lang="es-AR" baseline="0" dirty="0" smtClean="0"/>
              <a:t> </a:t>
            </a:r>
            <a:r>
              <a:rPr lang="es-AR" baseline="0" dirty="0" err="1" smtClean="0"/>
              <a:t>product</a:t>
            </a:r>
            <a:r>
              <a:rPr lang="es-AR" baseline="0" dirty="0" smtClean="0"/>
              <a:t>/</a:t>
            </a:r>
            <a:r>
              <a:rPr lang="es-AR" baseline="0" dirty="0" err="1" smtClean="0"/>
              <a:t>website</a:t>
            </a:r>
            <a:r>
              <a:rPr lang="es-AR" baseline="0" dirty="0" smtClean="0"/>
              <a:t>/</a:t>
            </a:r>
            <a:r>
              <a:rPr lang="es-AR" baseline="0" dirty="0" err="1" smtClean="0"/>
              <a:t>service</a:t>
            </a:r>
            <a:r>
              <a:rPr lang="es-AR" baseline="0" dirty="0" smtClean="0"/>
              <a:t> </a:t>
            </a:r>
            <a:r>
              <a:rPr lang="es-AR" baseline="0" dirty="0" err="1" smtClean="0"/>
              <a:t>by</a:t>
            </a:r>
            <a:r>
              <a:rPr lang="es-AR" baseline="0" dirty="0" smtClean="0"/>
              <a:t> </a:t>
            </a:r>
            <a:r>
              <a:rPr lang="es-AR" baseline="0" dirty="0" err="1" smtClean="0"/>
              <a:t>making</a:t>
            </a:r>
            <a:r>
              <a:rPr lang="es-AR" baseline="0" dirty="0" smtClean="0"/>
              <a:t> </a:t>
            </a:r>
            <a:r>
              <a:rPr lang="es-AR" baseline="0" dirty="0" err="1" smtClean="0"/>
              <a:t>it</a:t>
            </a:r>
            <a:r>
              <a:rPr lang="es-AR" baseline="0" dirty="0" smtClean="0"/>
              <a:t> as simple as </a:t>
            </a:r>
            <a:r>
              <a:rPr lang="es-AR" baseline="0" dirty="0" err="1" smtClean="0"/>
              <a:t>possible</a:t>
            </a:r>
            <a:r>
              <a:rPr lang="es-AR" baseline="0" dirty="0" smtClean="0"/>
              <a:t> </a:t>
            </a:r>
            <a:r>
              <a:rPr lang="es-AR" baseline="0" dirty="0" err="1" smtClean="0"/>
              <a:t>to</a:t>
            </a:r>
            <a:r>
              <a:rPr lang="es-AR" baseline="0" dirty="0" smtClean="0"/>
              <a:t> </a:t>
            </a:r>
            <a:r>
              <a:rPr lang="es-AR" baseline="0" dirty="0" err="1" smtClean="0"/>
              <a:t>get</a:t>
            </a:r>
            <a:r>
              <a:rPr lang="es-AR" baseline="0" dirty="0" smtClean="0"/>
              <a:t> </a:t>
            </a:r>
            <a:r>
              <a:rPr lang="es-AR" baseline="0" dirty="0" err="1" smtClean="0"/>
              <a:t>going</a:t>
            </a:r>
            <a:r>
              <a:rPr lang="es-AR" baseline="0" dirty="0" smtClean="0"/>
              <a:t> </a:t>
            </a:r>
            <a:r>
              <a:rPr lang="es-AR" baseline="0" dirty="0" err="1" smtClean="0"/>
              <a:t>building</a:t>
            </a:r>
            <a:r>
              <a:rPr lang="es-AR" baseline="0" dirty="0" smtClean="0"/>
              <a:t> a </a:t>
            </a:r>
            <a:r>
              <a:rPr lang="es-AR" baseline="0" dirty="0" err="1" smtClean="0"/>
              <a:t>website</a:t>
            </a:r>
            <a:r>
              <a:rPr lang="es-AR" baseline="0" dirty="0" smtClean="0"/>
              <a:t> </a:t>
            </a:r>
            <a:r>
              <a:rPr lang="es-AR" baseline="0" dirty="0" err="1" smtClean="0"/>
              <a:t>that</a:t>
            </a:r>
            <a:r>
              <a:rPr lang="es-AR" baseline="0" dirty="0" smtClean="0"/>
              <a:t> uses </a:t>
            </a:r>
            <a:r>
              <a:rPr lang="es-AR" baseline="0" dirty="0" err="1" smtClean="0"/>
              <a:t>your</a:t>
            </a:r>
            <a:r>
              <a:rPr lang="es-AR" baseline="0" dirty="0" smtClean="0"/>
              <a:t> </a:t>
            </a:r>
            <a:r>
              <a:rPr lang="es-AR" baseline="0" dirty="0" err="1" smtClean="0"/>
              <a:t>stuff</a:t>
            </a:r>
            <a:r>
              <a:rPr lang="es-AR" baseline="0" dirty="0" smtClean="0"/>
              <a:t>.</a:t>
            </a:r>
          </a:p>
        </p:txBody>
      </p:sp>
      <p:sp>
        <p:nvSpPr>
          <p:cNvPr id="4" name="Slide Number Placeholder 3"/>
          <p:cNvSpPr>
            <a:spLocks noGrp="1"/>
          </p:cNvSpPr>
          <p:nvPr>
            <p:ph type="sldNum" sz="quarter" idx="10"/>
          </p:nvPr>
        </p:nvSpPr>
        <p:spPr/>
        <p:txBody>
          <a:bodyPr/>
          <a:lstStyle/>
          <a:p>
            <a:fld id="{A5BD1786-18B1-49F8-8539-63E05739E96A}" type="slidenum">
              <a:rPr lang="en-US" smtClean="0"/>
              <a:t>36</a:t>
            </a:fld>
            <a:endParaRPr lang="en-US"/>
          </a:p>
        </p:txBody>
      </p:sp>
    </p:spTree>
    <p:extLst>
      <p:ext uri="{BB962C8B-B14F-4D97-AF65-F5344CB8AC3E}">
        <p14:creationId xmlns:p14="http://schemas.microsoft.com/office/powerpoint/2010/main" val="21929759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noProof="0" dirty="0" smtClean="0"/>
              <a:t>3</a:t>
            </a:r>
            <a:r>
              <a:rPr lang="en-US" i="0" baseline="0" noProof="0" dirty="0" smtClean="0"/>
              <a:t> minutes</a:t>
            </a:r>
            <a:endParaRPr lang="en-US" i="0" noProof="0" dirty="0" smtClean="0"/>
          </a:p>
          <a:p>
            <a:endParaRPr lang="en-US" i="0" noProof="0" dirty="0" smtClean="0"/>
          </a:p>
          <a:p>
            <a:r>
              <a:rPr lang="en-US" i="0" noProof="0" dirty="0" smtClean="0"/>
              <a:t>There are 3 approaches for building WebMatrix Helpers</a:t>
            </a:r>
            <a:r>
              <a:rPr lang="en-US" i="0" baseline="0" noProof="0" dirty="0" smtClean="0"/>
              <a:t>.</a:t>
            </a:r>
          </a:p>
          <a:p>
            <a:endParaRPr lang="en-US" i="0" baseline="0" noProof="0" dirty="0" smtClean="0"/>
          </a:p>
          <a:p>
            <a:pPr marL="228600" indent="-228600">
              <a:buAutoNum type="arabicPeriod"/>
            </a:pPr>
            <a:r>
              <a:rPr lang="en-US" i="0" baseline="0" noProof="0" dirty="0" smtClean="0"/>
              <a:t>Using Inline Code</a:t>
            </a:r>
          </a:p>
          <a:p>
            <a:pPr marL="457200" lvl="1" indent="0">
              <a:buNone/>
            </a:pPr>
            <a:r>
              <a:rPr lang="en-US" i="0" baseline="0" noProof="0" dirty="0" smtClean="0"/>
              <a:t>This is the simplest approach for building helpers.</a:t>
            </a:r>
          </a:p>
          <a:p>
            <a:pPr marL="457200" lvl="1" indent="0">
              <a:buNone/>
            </a:pPr>
            <a:r>
              <a:rPr lang="en-US" i="0" baseline="0" noProof="0" dirty="0" smtClean="0"/>
              <a:t>An Inline Code helper uses Razor, and its </a:t>
            </a:r>
            <a:r>
              <a:rPr lang="en-US" i="0" baseline="0" noProof="0" dirty="0" err="1" smtClean="0"/>
              <a:t>cshtml</a:t>
            </a:r>
            <a:r>
              <a:rPr lang="en-US" i="0" baseline="0" noProof="0" dirty="0" smtClean="0"/>
              <a:t> code file is stored inside </a:t>
            </a:r>
            <a:r>
              <a:rPr lang="en-US" i="0" baseline="0" noProof="0" dirty="0" err="1" smtClean="0"/>
              <a:t>App_Code</a:t>
            </a:r>
            <a:r>
              <a:rPr lang="en-US" i="0" baseline="0" noProof="0" dirty="0" smtClean="0"/>
              <a:t>. </a:t>
            </a:r>
          </a:p>
          <a:p>
            <a:pPr marL="457200" lvl="1" indent="0">
              <a:buNone/>
            </a:pPr>
            <a:r>
              <a:rPr lang="en-US" i="0" baseline="0" noProof="0" dirty="0" smtClean="0"/>
              <a:t>When should we use it? For simple helpers</a:t>
            </a:r>
          </a:p>
          <a:p>
            <a:pPr marL="457200" lvl="1" indent="0">
              <a:buNone/>
            </a:pPr>
            <a:endParaRPr lang="en-US" i="0" baseline="0" noProof="0" dirty="0" smtClean="0"/>
          </a:p>
          <a:p>
            <a:pPr marL="228600" indent="-228600">
              <a:buAutoNum type="arabicPeriod"/>
            </a:pPr>
            <a:r>
              <a:rPr lang="en-US" i="0" baseline="0" noProof="0" dirty="0" smtClean="0"/>
              <a:t>Using a Static Class</a:t>
            </a:r>
          </a:p>
          <a:p>
            <a:pPr marL="457200" lvl="1" indent="0">
              <a:buNone/>
            </a:pPr>
            <a:r>
              <a:rPr lang="en-US" i="0" baseline="0" noProof="0" dirty="0" smtClean="0"/>
              <a:t>This approach is an enhancement of Inline codes helpers, that uses </a:t>
            </a:r>
            <a:r>
              <a:rPr lang="en-US" i="0" baseline="0" noProof="0" dirty="0" err="1" smtClean="0"/>
              <a:t>Csharp</a:t>
            </a:r>
            <a:r>
              <a:rPr lang="en-US" i="0" baseline="0" noProof="0" dirty="0" smtClean="0"/>
              <a:t> or </a:t>
            </a:r>
            <a:r>
              <a:rPr lang="en-US" i="0" baseline="0" noProof="0" dirty="0" err="1" smtClean="0"/>
              <a:t>Vbasic</a:t>
            </a:r>
            <a:r>
              <a:rPr lang="en-US" i="0" baseline="0" noProof="0" dirty="0" smtClean="0"/>
              <a:t> classes.</a:t>
            </a:r>
          </a:p>
          <a:p>
            <a:pPr marL="457200" lvl="1" indent="0">
              <a:buNone/>
            </a:pPr>
            <a:r>
              <a:rPr lang="en-US" i="0" baseline="0" noProof="0" dirty="0" smtClean="0"/>
              <a:t>When should we use it? For more helpers that use .NET Framework</a:t>
            </a:r>
          </a:p>
          <a:p>
            <a:pPr marL="457200" lvl="1" indent="0">
              <a:buNone/>
            </a:pPr>
            <a:endParaRPr lang="en-US" i="0" baseline="0" noProof="0" dirty="0" smtClean="0"/>
          </a:p>
          <a:p>
            <a:pPr marL="228600" indent="-228600">
              <a:buAutoNum type="arabicPeriod"/>
            </a:pPr>
            <a:r>
              <a:rPr lang="en-US" i="0" baseline="0" noProof="0" dirty="0" smtClean="0"/>
              <a:t>Creating an assembly (DLL)</a:t>
            </a:r>
          </a:p>
          <a:p>
            <a:pPr marL="457200" lvl="1" indent="0">
              <a:buNone/>
            </a:pPr>
            <a:r>
              <a:rPr lang="en-US" i="0" baseline="0" noProof="0" dirty="0" smtClean="0"/>
              <a:t>This is an advanced approach for Visual Studio developers.</a:t>
            </a:r>
          </a:p>
          <a:p>
            <a:pPr marL="457200" lvl="1" indent="0">
              <a:buNone/>
            </a:pPr>
            <a:r>
              <a:rPr lang="en-US" i="0" baseline="0" noProof="0" dirty="0" smtClean="0"/>
              <a:t>When should we use it? For complex helpers that will require more than one code file, and will also require testing.</a:t>
            </a:r>
          </a:p>
          <a:p>
            <a:endParaRPr lang="en-US" i="0" baseline="0" noProof="0" dirty="0" smtClean="0"/>
          </a:p>
          <a:p>
            <a:endParaRPr lang="en-US" i="0" baseline="0" noProof="0" dirty="0" smtClean="0"/>
          </a:p>
          <a:p>
            <a:r>
              <a:rPr lang="en-US" i="0" baseline="0" noProof="0" dirty="0" smtClean="0"/>
              <a:t>In the next slides, we will explore the first 2 approaches…</a:t>
            </a:r>
          </a:p>
        </p:txBody>
      </p:sp>
      <p:sp>
        <p:nvSpPr>
          <p:cNvPr id="4" name="Slide Number Placeholder 3"/>
          <p:cNvSpPr>
            <a:spLocks noGrp="1"/>
          </p:cNvSpPr>
          <p:nvPr>
            <p:ph type="sldNum" sz="quarter" idx="10"/>
          </p:nvPr>
        </p:nvSpPr>
        <p:spPr/>
        <p:txBody>
          <a:bodyPr/>
          <a:lstStyle/>
          <a:p>
            <a:fld id="{A5BD1786-18B1-49F8-8539-63E05739E96A}" type="slidenum">
              <a:rPr lang="en-US" smtClean="0"/>
              <a:t>37</a:t>
            </a:fld>
            <a:endParaRPr lang="en-US"/>
          </a:p>
        </p:txBody>
      </p:sp>
    </p:spTree>
    <p:extLst>
      <p:ext uri="{BB962C8B-B14F-4D97-AF65-F5344CB8AC3E}">
        <p14:creationId xmlns:p14="http://schemas.microsoft.com/office/powerpoint/2010/main" val="27960696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2</a:t>
            </a:r>
            <a:r>
              <a:rPr lang="en-US" baseline="0" noProof="0" dirty="0" smtClean="0"/>
              <a:t> minutes</a:t>
            </a:r>
          </a:p>
          <a:p>
            <a:endParaRPr lang="en-US" baseline="0" noProof="0" dirty="0" smtClean="0"/>
          </a:p>
          <a:p>
            <a:r>
              <a:rPr lang="en-US" baseline="0" noProof="0" dirty="0" smtClean="0"/>
              <a:t>This is the most straightforward way to </a:t>
            </a:r>
            <a:r>
              <a:rPr lang="en-US" b="0" baseline="0" noProof="0" dirty="0" smtClean="0"/>
              <a:t>build</a:t>
            </a:r>
            <a:r>
              <a:rPr lang="en-US" baseline="0" noProof="0" dirty="0" smtClean="0"/>
              <a:t> helpers.</a:t>
            </a:r>
          </a:p>
          <a:p>
            <a:endParaRPr lang="en-US" i="0" baseline="0" noProof="0" dirty="0" smtClean="0"/>
          </a:p>
          <a:p>
            <a:r>
              <a:rPr lang="en-US" i="0" baseline="0" noProof="0" dirty="0" smtClean="0"/>
              <a:t>To create an inline helper, you will have to write a </a:t>
            </a:r>
            <a:r>
              <a:rPr lang="en-US" i="0" baseline="0" noProof="0" dirty="0" err="1" smtClean="0"/>
              <a:t>cshtml</a:t>
            </a:r>
            <a:r>
              <a:rPr lang="en-US" i="0" baseline="0" noProof="0" dirty="0" smtClean="0"/>
              <a:t> file with the function needed, and save it inside your </a:t>
            </a:r>
            <a:r>
              <a:rPr lang="en-US" i="0" baseline="0" noProof="0" dirty="0" err="1" smtClean="0"/>
              <a:t>App_Code</a:t>
            </a:r>
            <a:r>
              <a:rPr lang="en-US" i="0" baseline="0" noProof="0" dirty="0" smtClean="0"/>
              <a:t> folder. You can also include external helpers, like </a:t>
            </a:r>
            <a:r>
              <a:rPr lang="en-US" i="0" baseline="0" noProof="0" dirty="0" err="1" smtClean="0"/>
              <a:t>FacebookSocialPlugins</a:t>
            </a:r>
            <a:r>
              <a:rPr lang="en-US" i="0" baseline="0" noProof="0" dirty="0" smtClean="0"/>
              <a:t>, and reuse your helpers in different projects.</a:t>
            </a:r>
          </a:p>
          <a:p>
            <a:endParaRPr lang="en-US" i="0" baseline="0" noProof="0" dirty="0" smtClean="0"/>
          </a:p>
          <a:p>
            <a:r>
              <a:rPr lang="en-US" i="0" baseline="0" noProof="0" dirty="0" smtClean="0"/>
              <a:t>The file name will be used as the class name, and that’s why its name is important!</a:t>
            </a:r>
          </a:p>
        </p:txBody>
      </p:sp>
      <p:sp>
        <p:nvSpPr>
          <p:cNvPr id="4" name="Slide Number Placeholder 3"/>
          <p:cNvSpPr>
            <a:spLocks noGrp="1"/>
          </p:cNvSpPr>
          <p:nvPr>
            <p:ph type="sldNum" sz="quarter" idx="10"/>
          </p:nvPr>
        </p:nvSpPr>
        <p:spPr/>
        <p:txBody>
          <a:bodyPr/>
          <a:lstStyle/>
          <a:p>
            <a:fld id="{A5BD1786-18B1-49F8-8539-63E05739E96A}" type="slidenum">
              <a:rPr lang="en-US" smtClean="0"/>
              <a:t>38</a:t>
            </a:fld>
            <a:endParaRPr lang="en-US"/>
          </a:p>
        </p:txBody>
      </p:sp>
    </p:spTree>
    <p:extLst>
      <p:ext uri="{BB962C8B-B14F-4D97-AF65-F5344CB8AC3E}">
        <p14:creationId xmlns:p14="http://schemas.microsoft.com/office/powerpoint/2010/main" val="41584422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i="0" baseline="0" dirty="0" smtClean="0"/>
              <a:t>1 minute</a:t>
            </a:r>
          </a:p>
          <a:p>
            <a:endParaRPr lang="es-AR" i="0" baseline="0" dirty="0" smtClean="0"/>
          </a:p>
          <a:p>
            <a:r>
              <a:rPr lang="es-AR" i="0" baseline="0" dirty="0" err="1" smtClean="0"/>
              <a:t>If</a:t>
            </a:r>
            <a:r>
              <a:rPr lang="es-AR" i="0" baseline="0" dirty="0" smtClean="0"/>
              <a:t> </a:t>
            </a:r>
            <a:r>
              <a:rPr lang="es-AR" i="0" baseline="0" dirty="0" err="1" smtClean="0"/>
              <a:t>you</a:t>
            </a:r>
            <a:r>
              <a:rPr lang="es-AR" i="0" baseline="0" dirty="0" smtClean="0"/>
              <a:t> </a:t>
            </a:r>
            <a:r>
              <a:rPr lang="es-AR" i="0" baseline="0" dirty="0" err="1" smtClean="0"/>
              <a:t>have</a:t>
            </a:r>
            <a:r>
              <a:rPr lang="es-AR" i="0" baseline="0" dirty="0" smtClean="0"/>
              <a:t> </a:t>
            </a:r>
            <a:r>
              <a:rPr lang="es-AR" i="0" baseline="0" dirty="0" err="1" smtClean="0"/>
              <a:t>an</a:t>
            </a:r>
            <a:r>
              <a:rPr lang="es-AR" i="0" baseline="0" dirty="0" smtClean="0"/>
              <a:t> HTML </a:t>
            </a:r>
            <a:r>
              <a:rPr lang="es-AR" i="0" baseline="0" dirty="0" err="1" smtClean="0"/>
              <a:t>code</a:t>
            </a:r>
            <a:r>
              <a:rPr lang="es-AR" i="0" baseline="0" dirty="0" smtClean="0"/>
              <a:t> </a:t>
            </a:r>
            <a:r>
              <a:rPr lang="es-AR" i="0" baseline="0" dirty="0" err="1" smtClean="0"/>
              <a:t>that</a:t>
            </a:r>
            <a:r>
              <a:rPr lang="es-AR" i="0" baseline="0" dirty="0" smtClean="0"/>
              <a:t> </a:t>
            </a:r>
            <a:r>
              <a:rPr lang="es-AR" i="0" baseline="0" dirty="0" err="1" smtClean="0"/>
              <a:t>is</a:t>
            </a:r>
            <a:r>
              <a:rPr lang="es-AR" i="0" baseline="0" dirty="0" smtClean="0"/>
              <a:t> </a:t>
            </a:r>
            <a:r>
              <a:rPr lang="es-AR" i="0" baseline="0" dirty="0" err="1" smtClean="0"/>
              <a:t>repeated</a:t>
            </a:r>
            <a:r>
              <a:rPr lang="es-AR" i="0" baseline="0" dirty="0" smtClean="0"/>
              <a:t> </a:t>
            </a:r>
            <a:r>
              <a:rPr lang="es-AR" i="0" baseline="0" dirty="0" err="1" smtClean="0"/>
              <a:t>along</a:t>
            </a:r>
            <a:r>
              <a:rPr lang="es-AR" i="0" baseline="0" dirty="0" smtClean="0"/>
              <a:t> </a:t>
            </a:r>
            <a:r>
              <a:rPr lang="es-AR" i="0" baseline="0" dirty="0" err="1" smtClean="0"/>
              <a:t>your</a:t>
            </a:r>
            <a:r>
              <a:rPr lang="es-AR" i="0" baseline="0" dirty="0" smtClean="0"/>
              <a:t> </a:t>
            </a:r>
            <a:r>
              <a:rPr lang="es-AR" i="0" baseline="0" dirty="0" err="1" smtClean="0"/>
              <a:t>site</a:t>
            </a:r>
            <a:r>
              <a:rPr lang="es-AR" i="0" baseline="0" dirty="0" smtClean="0"/>
              <a:t>, </a:t>
            </a:r>
            <a:r>
              <a:rPr lang="es-AR" i="0" baseline="0" dirty="0" err="1" smtClean="0"/>
              <a:t>you</a:t>
            </a:r>
            <a:r>
              <a:rPr lang="es-AR" i="0" baseline="0" dirty="0" smtClean="0"/>
              <a:t> can </a:t>
            </a:r>
            <a:r>
              <a:rPr lang="es-AR" i="0" baseline="0" dirty="0" err="1" smtClean="0"/>
              <a:t>create</a:t>
            </a:r>
            <a:r>
              <a:rPr lang="es-AR" i="0" baseline="0" dirty="0" smtClean="0"/>
              <a:t> </a:t>
            </a:r>
            <a:r>
              <a:rPr lang="es-AR" i="0" baseline="0" dirty="0" err="1" smtClean="0"/>
              <a:t>an</a:t>
            </a:r>
            <a:r>
              <a:rPr lang="es-AR" i="0" baseline="0" dirty="0" smtClean="0"/>
              <a:t> </a:t>
            </a:r>
            <a:r>
              <a:rPr lang="es-AR" i="0" baseline="0" dirty="0" err="1" smtClean="0"/>
              <a:t>inline</a:t>
            </a:r>
            <a:r>
              <a:rPr lang="es-AR" i="0" baseline="0" dirty="0" smtClean="0"/>
              <a:t> </a:t>
            </a:r>
            <a:r>
              <a:rPr lang="es-AR" i="0" baseline="0" dirty="0" err="1" smtClean="0"/>
              <a:t>helper</a:t>
            </a:r>
            <a:r>
              <a:rPr lang="es-AR" i="0" baseline="0" dirty="0" smtClean="0"/>
              <a:t> as a </a:t>
            </a:r>
            <a:r>
              <a:rPr lang="es-AR" i="0" baseline="0" dirty="0" err="1" smtClean="0"/>
              <a:t>shortcut</a:t>
            </a:r>
            <a:r>
              <a:rPr lang="es-AR" i="0" baseline="0" dirty="0" smtClean="0"/>
              <a:t> </a:t>
            </a:r>
            <a:r>
              <a:rPr lang="es-AR" i="0" baseline="0" dirty="0" err="1" smtClean="0"/>
              <a:t>for</a:t>
            </a:r>
            <a:r>
              <a:rPr lang="es-AR" i="0" baseline="0" dirty="0" smtClean="0"/>
              <a:t> </a:t>
            </a:r>
            <a:r>
              <a:rPr lang="es-AR" i="0" baseline="0" dirty="0" err="1" smtClean="0"/>
              <a:t>pasting</a:t>
            </a:r>
            <a:r>
              <a:rPr lang="es-AR" i="0" baseline="0" dirty="0" smtClean="0"/>
              <a:t> </a:t>
            </a:r>
            <a:r>
              <a:rPr lang="es-AR" i="0" baseline="0" dirty="0" err="1" smtClean="0"/>
              <a:t>your</a:t>
            </a:r>
            <a:r>
              <a:rPr lang="es-AR" i="0" baseline="0" dirty="0" smtClean="0"/>
              <a:t> </a:t>
            </a:r>
            <a:r>
              <a:rPr lang="es-AR" i="0" baseline="0" dirty="0" err="1" smtClean="0"/>
              <a:t>code</a:t>
            </a:r>
            <a:r>
              <a:rPr lang="es-AR" i="0" baseline="0" dirty="0" smtClean="0"/>
              <a:t> </a:t>
            </a:r>
            <a:r>
              <a:rPr lang="es-AR" i="0" baseline="0" dirty="0" err="1" smtClean="0"/>
              <a:t>everytime</a:t>
            </a:r>
            <a:r>
              <a:rPr lang="es-AR" i="0" baseline="0" dirty="0" smtClean="0"/>
              <a:t> </a:t>
            </a:r>
            <a:r>
              <a:rPr lang="es-AR" i="0" baseline="0" dirty="0" err="1" smtClean="0"/>
              <a:t>you</a:t>
            </a:r>
            <a:r>
              <a:rPr lang="es-AR" i="0" baseline="0" dirty="0" smtClean="0"/>
              <a:t> </a:t>
            </a:r>
            <a:r>
              <a:rPr lang="es-AR" i="0" baseline="0" dirty="0" err="1" smtClean="0"/>
              <a:t>need</a:t>
            </a:r>
            <a:r>
              <a:rPr lang="es-AR" i="0" baseline="0" dirty="0" smtClean="0"/>
              <a:t> </a:t>
            </a:r>
            <a:r>
              <a:rPr lang="es-AR" i="0" baseline="0" dirty="0" err="1" smtClean="0"/>
              <a:t>it</a:t>
            </a:r>
            <a:r>
              <a:rPr lang="es-AR" i="0" baseline="0" dirty="0" smtClean="0"/>
              <a:t>.</a:t>
            </a:r>
          </a:p>
          <a:p>
            <a:endParaRPr lang="es-AR"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AR" i="0" dirty="0" err="1" smtClean="0"/>
              <a:t>The</a:t>
            </a:r>
            <a:r>
              <a:rPr lang="es-AR" i="0" dirty="0" smtClean="0"/>
              <a:t> </a:t>
            </a:r>
            <a:r>
              <a:rPr lang="es-AR" i="0" dirty="0" err="1" smtClean="0"/>
              <a:t>helper</a:t>
            </a:r>
            <a:r>
              <a:rPr lang="es-AR" i="0" dirty="0" smtClean="0"/>
              <a:t> can </a:t>
            </a:r>
            <a:r>
              <a:rPr lang="es-AR" i="0" dirty="0" err="1" smtClean="0"/>
              <a:t>even</a:t>
            </a:r>
            <a:r>
              <a:rPr lang="es-AR" i="0" dirty="0" smtClean="0"/>
              <a:t> </a:t>
            </a:r>
            <a:r>
              <a:rPr lang="es-AR" i="0" dirty="0" err="1" smtClean="0"/>
              <a:t>receive</a:t>
            </a:r>
            <a:r>
              <a:rPr lang="es-AR" i="0" baseline="0" dirty="0" smtClean="0"/>
              <a:t> </a:t>
            </a:r>
            <a:r>
              <a:rPr lang="es-AR" i="0" baseline="0" dirty="0" err="1" smtClean="0"/>
              <a:t>parameters</a:t>
            </a:r>
            <a:r>
              <a:rPr lang="es-AR" i="0" baseline="0" dirty="0" smtClean="0"/>
              <a:t> and </a:t>
            </a:r>
            <a:r>
              <a:rPr lang="es-AR" i="0" baseline="0" dirty="0" err="1" smtClean="0"/>
              <a:t>include</a:t>
            </a:r>
            <a:r>
              <a:rPr lang="es-AR" i="0" baseline="0" dirty="0" smtClean="0"/>
              <a:t> HTML </a:t>
            </a:r>
            <a:r>
              <a:rPr lang="en-US" i="0" baseline="0" noProof="0" dirty="0" smtClean="0"/>
              <a:t>functionality</a:t>
            </a:r>
            <a:r>
              <a:rPr lang="es-AR" i="0" baseline="0" noProof="0" dirty="0" smtClean="0"/>
              <a:t> </a:t>
            </a:r>
            <a:r>
              <a:rPr lang="es-AR" i="0" baseline="0" noProof="0" dirty="0" err="1" smtClean="0"/>
              <a:t>based</a:t>
            </a:r>
            <a:r>
              <a:rPr lang="es-AR" i="0" baseline="0" noProof="0" dirty="0" smtClean="0"/>
              <a:t> </a:t>
            </a:r>
            <a:r>
              <a:rPr lang="es-AR" i="0" baseline="0" noProof="0" dirty="0" err="1" smtClean="0"/>
              <a:t>on</a:t>
            </a:r>
            <a:r>
              <a:rPr lang="es-AR" i="0" baseline="0" noProof="0" dirty="0" smtClean="0"/>
              <a:t> </a:t>
            </a:r>
            <a:r>
              <a:rPr lang="es-AR" i="0" baseline="0" noProof="0" dirty="0" err="1" smtClean="0"/>
              <a:t>those</a:t>
            </a:r>
            <a:r>
              <a:rPr lang="es-AR" i="0" baseline="0" noProof="0" dirty="0" smtClean="0"/>
              <a:t> </a:t>
            </a:r>
            <a:r>
              <a:rPr lang="es-AR" i="0" baseline="0" noProof="0" dirty="0" err="1" smtClean="0"/>
              <a:t>parameters</a:t>
            </a:r>
            <a:r>
              <a:rPr lang="es-AR" i="0" baseline="0" noProof="0" dirty="0" smtClean="0"/>
              <a:t>.</a:t>
            </a:r>
            <a:endParaRPr lang="es-AR" i="0" baseline="0" dirty="0" smtClean="0"/>
          </a:p>
          <a:p>
            <a:r>
              <a:rPr lang="es-AR" i="0" baseline="0" dirty="0" err="1" smtClean="0"/>
              <a:t>For</a:t>
            </a:r>
            <a:r>
              <a:rPr lang="es-AR" i="0" baseline="0" dirty="0" smtClean="0"/>
              <a:t> </a:t>
            </a:r>
            <a:r>
              <a:rPr lang="es-AR" i="0" baseline="0" dirty="0" err="1" smtClean="0"/>
              <a:t>example</a:t>
            </a:r>
            <a:r>
              <a:rPr lang="es-AR" i="0" baseline="0" dirty="0" smtClean="0"/>
              <a:t>, </a:t>
            </a:r>
            <a:r>
              <a:rPr lang="es-AR" i="0" baseline="0" dirty="0" err="1" smtClean="0"/>
              <a:t>this</a:t>
            </a:r>
            <a:r>
              <a:rPr lang="es-AR" i="0" baseline="0" dirty="0" smtClean="0"/>
              <a:t> </a:t>
            </a:r>
            <a:r>
              <a:rPr lang="es-AR" i="0" baseline="0" dirty="0" err="1" smtClean="0"/>
              <a:t>HelloWorld</a:t>
            </a:r>
            <a:r>
              <a:rPr lang="es-AR" i="0" baseline="0" dirty="0" smtClean="0"/>
              <a:t> </a:t>
            </a:r>
            <a:r>
              <a:rPr lang="es-AR" i="0" baseline="0" dirty="0" err="1" smtClean="0"/>
              <a:t>helper</a:t>
            </a:r>
            <a:r>
              <a:rPr lang="es-AR" i="0" baseline="0" dirty="0" smtClean="0"/>
              <a:t> </a:t>
            </a:r>
            <a:r>
              <a:rPr lang="es-AR" i="0" baseline="0" dirty="0" err="1" smtClean="0"/>
              <a:t>method</a:t>
            </a:r>
            <a:r>
              <a:rPr lang="es-AR" i="0" baseline="0" dirty="0" smtClean="0"/>
              <a:t> </a:t>
            </a:r>
            <a:r>
              <a:rPr lang="es-AR" i="0" baseline="0" dirty="0" err="1" smtClean="0"/>
              <a:t>displays</a:t>
            </a:r>
            <a:r>
              <a:rPr lang="es-AR" i="0" baseline="0" dirty="0" smtClean="0"/>
              <a:t> a </a:t>
            </a:r>
            <a:r>
              <a:rPr lang="es-AR" i="0" baseline="0" dirty="0" err="1" smtClean="0"/>
              <a:t>name</a:t>
            </a:r>
            <a:r>
              <a:rPr lang="es-AR" i="0" baseline="0" dirty="0" smtClean="0"/>
              <a:t> </a:t>
            </a:r>
            <a:r>
              <a:rPr lang="es-AR" i="0" baseline="0" dirty="0" err="1" smtClean="0"/>
              <a:t>passed</a:t>
            </a:r>
            <a:r>
              <a:rPr lang="es-AR" i="0" baseline="0" dirty="0" smtClean="0"/>
              <a:t> as a </a:t>
            </a:r>
            <a:r>
              <a:rPr lang="es-AR" i="0" baseline="0" dirty="0" err="1" smtClean="0"/>
              <a:t>parameter</a:t>
            </a:r>
            <a:r>
              <a:rPr lang="es-AR" i="0" baseline="0" dirty="0" smtClean="0"/>
              <a:t> </a:t>
            </a:r>
            <a:r>
              <a:rPr lang="es-AR" i="0" baseline="0" dirty="0" err="1" smtClean="0"/>
              <a:t>inside</a:t>
            </a:r>
            <a:r>
              <a:rPr lang="es-AR" i="0" baseline="0" dirty="0" smtClean="0"/>
              <a:t> a &lt;div&gt;.</a:t>
            </a:r>
          </a:p>
          <a:p>
            <a:r>
              <a:rPr lang="es-AR" i="0" baseline="0" dirty="0" err="1" smtClean="0"/>
              <a:t>Another</a:t>
            </a:r>
            <a:r>
              <a:rPr lang="es-AR" i="0" baseline="0" dirty="0" smtClean="0"/>
              <a:t> </a:t>
            </a:r>
            <a:r>
              <a:rPr lang="es-AR" i="0" baseline="0" dirty="0" err="1" smtClean="0"/>
              <a:t>helper</a:t>
            </a:r>
            <a:r>
              <a:rPr lang="es-AR" i="0" baseline="0" dirty="0" smtClean="0"/>
              <a:t> </a:t>
            </a:r>
            <a:r>
              <a:rPr lang="es-AR" i="0" baseline="0" dirty="0" err="1" smtClean="0"/>
              <a:t>method</a:t>
            </a:r>
            <a:r>
              <a:rPr lang="es-AR" i="0" baseline="0" dirty="0" smtClean="0"/>
              <a:t> </a:t>
            </a:r>
            <a:r>
              <a:rPr lang="es-AR" i="0" baseline="0" dirty="0" err="1" smtClean="0"/>
              <a:t>could</a:t>
            </a:r>
            <a:r>
              <a:rPr lang="es-AR" i="0" baseline="0" dirty="0" smtClean="0"/>
              <a:t> show </a:t>
            </a:r>
            <a:r>
              <a:rPr lang="es-AR" i="0" baseline="0" dirty="0" err="1" smtClean="0"/>
              <a:t>the</a:t>
            </a:r>
            <a:r>
              <a:rPr lang="es-AR" i="0" baseline="0" dirty="0" smtClean="0"/>
              <a:t> Facebook Log In </a:t>
            </a:r>
            <a:r>
              <a:rPr lang="es-AR" i="0" baseline="0" dirty="0" err="1" smtClean="0"/>
              <a:t>button</a:t>
            </a:r>
            <a:r>
              <a:rPr lang="es-AR" i="0" baseline="0" dirty="0" smtClean="0"/>
              <a:t>, </a:t>
            </a:r>
            <a:r>
              <a:rPr lang="es-AR" i="0" baseline="0" dirty="0" err="1" smtClean="0"/>
              <a:t>changing</a:t>
            </a:r>
            <a:r>
              <a:rPr lang="es-AR" i="0" baseline="0" dirty="0" smtClean="0"/>
              <a:t> </a:t>
            </a:r>
            <a:r>
              <a:rPr lang="es-AR" i="0" baseline="0" dirty="0" err="1" smtClean="0"/>
              <a:t>its</a:t>
            </a:r>
            <a:r>
              <a:rPr lang="es-AR" i="0" baseline="0" dirty="0" smtClean="0"/>
              <a:t> </a:t>
            </a:r>
            <a:r>
              <a:rPr lang="es-AR" i="0" baseline="0" dirty="0" err="1" smtClean="0"/>
              <a:t>text</a:t>
            </a:r>
            <a:r>
              <a:rPr lang="es-AR" i="0" baseline="0" dirty="0" smtClean="0"/>
              <a:t> </a:t>
            </a:r>
            <a:r>
              <a:rPr lang="es-AR" i="0" baseline="0" dirty="0" err="1" smtClean="0"/>
              <a:t>based</a:t>
            </a:r>
            <a:r>
              <a:rPr lang="es-AR" i="0" baseline="0" dirty="0" smtClean="0"/>
              <a:t> </a:t>
            </a:r>
            <a:r>
              <a:rPr lang="es-AR" i="0" baseline="0" dirty="0" err="1" smtClean="0"/>
              <a:t>on</a:t>
            </a:r>
            <a:r>
              <a:rPr lang="es-AR" i="0" baseline="0" dirty="0" smtClean="0"/>
              <a:t> </a:t>
            </a:r>
            <a:r>
              <a:rPr lang="es-AR" i="0" baseline="0" dirty="0" err="1" smtClean="0"/>
              <a:t>the</a:t>
            </a:r>
            <a:r>
              <a:rPr lang="es-AR" i="0" baseline="0" dirty="0" smtClean="0"/>
              <a:t> </a:t>
            </a:r>
            <a:r>
              <a:rPr lang="es-AR" i="0" baseline="0" dirty="0" err="1" smtClean="0"/>
              <a:t>parameter</a:t>
            </a:r>
            <a:r>
              <a:rPr lang="es-AR" i="0" baseline="0" dirty="0" smtClean="0"/>
              <a:t> </a:t>
            </a:r>
            <a:r>
              <a:rPr lang="es-AR" i="0" baseline="0" dirty="0" err="1" smtClean="0"/>
              <a:t>passed</a:t>
            </a:r>
            <a:r>
              <a:rPr lang="es-AR" i="0" baseline="0" dirty="0" smtClean="0"/>
              <a:t>.</a:t>
            </a:r>
          </a:p>
          <a:p>
            <a:endParaRPr lang="es-AR" i="0" baseline="0" dirty="0" smtClean="0"/>
          </a:p>
          <a:p>
            <a:r>
              <a:rPr lang="es-AR" i="0" baseline="0" dirty="0" err="1" smtClean="0"/>
              <a:t>For</a:t>
            </a:r>
            <a:r>
              <a:rPr lang="es-AR" i="0" baseline="0" dirty="0" smtClean="0"/>
              <a:t> a real </a:t>
            </a:r>
            <a:r>
              <a:rPr lang="es-AR" i="0" baseline="0" dirty="0" err="1" smtClean="0"/>
              <a:t>example</a:t>
            </a:r>
            <a:r>
              <a:rPr lang="es-AR" i="0" baseline="0" dirty="0" smtClean="0"/>
              <a:t> of </a:t>
            </a:r>
            <a:r>
              <a:rPr lang="es-AR" i="0" baseline="0" dirty="0" err="1" smtClean="0"/>
              <a:t>using</a:t>
            </a:r>
            <a:r>
              <a:rPr lang="es-AR" i="0" baseline="0" dirty="0" smtClean="0"/>
              <a:t> </a:t>
            </a:r>
            <a:r>
              <a:rPr lang="es-AR" i="0" baseline="0" dirty="0" err="1" smtClean="0"/>
              <a:t>this</a:t>
            </a:r>
            <a:r>
              <a:rPr lang="es-AR" i="0" baseline="0" dirty="0" smtClean="0"/>
              <a:t> </a:t>
            </a:r>
            <a:r>
              <a:rPr lang="es-AR" i="0" baseline="0" dirty="0" err="1" smtClean="0"/>
              <a:t>approach</a:t>
            </a:r>
            <a:r>
              <a:rPr lang="es-AR" i="0" baseline="0" dirty="0" smtClean="0"/>
              <a:t>, </a:t>
            </a:r>
            <a:r>
              <a:rPr lang="es-AR" i="0" baseline="0" dirty="0" err="1" smtClean="0"/>
              <a:t>download</a:t>
            </a:r>
            <a:r>
              <a:rPr lang="es-AR" i="0" baseline="0" dirty="0" smtClean="0"/>
              <a:t> and </a:t>
            </a:r>
            <a:r>
              <a:rPr lang="es-AR" i="0" baseline="0" dirty="0" err="1" smtClean="0"/>
              <a:t>install</a:t>
            </a:r>
            <a:r>
              <a:rPr lang="es-AR" i="0" baseline="0" dirty="0" smtClean="0"/>
              <a:t> </a:t>
            </a:r>
            <a:r>
              <a:rPr lang="es-AR" i="0" baseline="0" dirty="0" err="1" smtClean="0"/>
              <a:t>the</a:t>
            </a:r>
            <a:r>
              <a:rPr lang="es-AR" i="0" baseline="0" dirty="0" smtClean="0"/>
              <a:t> Facebook </a:t>
            </a:r>
            <a:r>
              <a:rPr lang="es-AR" i="0" baseline="0" dirty="0" err="1" smtClean="0"/>
              <a:t>Helper</a:t>
            </a:r>
            <a:r>
              <a:rPr lang="es-AR" i="0" baseline="0" dirty="0" smtClean="0"/>
              <a:t>, </a:t>
            </a:r>
            <a:r>
              <a:rPr lang="es-AR" i="0" baseline="0" dirty="0" err="1" smtClean="0"/>
              <a:t>you</a:t>
            </a:r>
            <a:r>
              <a:rPr lang="es-AR" i="0" baseline="0" dirty="0" smtClean="0"/>
              <a:t> can open </a:t>
            </a:r>
            <a:r>
              <a:rPr lang="es-AR" i="0" baseline="0" dirty="0" err="1" smtClean="0"/>
              <a:t>the</a:t>
            </a:r>
            <a:r>
              <a:rPr lang="es-AR" i="0" baseline="0" dirty="0" smtClean="0"/>
              <a:t> file and </a:t>
            </a:r>
            <a:r>
              <a:rPr lang="es-AR" i="0" baseline="0" dirty="0" err="1" smtClean="0"/>
              <a:t>inspect</a:t>
            </a:r>
            <a:r>
              <a:rPr lang="es-AR" i="0" baseline="0" dirty="0" smtClean="0"/>
              <a:t> </a:t>
            </a:r>
            <a:r>
              <a:rPr lang="es-AR" i="0" baseline="0" dirty="0" err="1" smtClean="0"/>
              <a:t>the</a:t>
            </a:r>
            <a:r>
              <a:rPr lang="es-AR" i="0" baseline="0" dirty="0" smtClean="0"/>
              <a:t> </a:t>
            </a:r>
            <a:r>
              <a:rPr lang="es-AR" i="0" baseline="0" dirty="0" err="1" smtClean="0"/>
              <a:t>code</a:t>
            </a:r>
            <a:r>
              <a:rPr lang="es-AR" i="0" baseline="0" dirty="0" smtClean="0"/>
              <a:t> and </a:t>
            </a:r>
            <a:r>
              <a:rPr lang="es-AR" i="0" baseline="0" dirty="0" err="1" smtClean="0"/>
              <a:t>understand</a:t>
            </a:r>
            <a:r>
              <a:rPr lang="es-AR" i="0" baseline="0" dirty="0" smtClean="0"/>
              <a:t> </a:t>
            </a:r>
            <a:r>
              <a:rPr lang="es-AR" i="0" baseline="0" dirty="0" err="1" smtClean="0"/>
              <a:t>how</a:t>
            </a:r>
            <a:r>
              <a:rPr lang="es-AR" i="0" baseline="0" dirty="0" smtClean="0"/>
              <a:t> </a:t>
            </a:r>
            <a:r>
              <a:rPr lang="es-AR" i="0" baseline="0" dirty="0" err="1" smtClean="0"/>
              <a:t>to</a:t>
            </a:r>
            <a:r>
              <a:rPr lang="es-AR" i="0" baseline="0" dirty="0" smtClean="0"/>
              <a:t> </a:t>
            </a:r>
            <a:r>
              <a:rPr lang="es-AR" i="0" baseline="0" dirty="0" err="1" smtClean="0"/>
              <a:t>build</a:t>
            </a:r>
            <a:r>
              <a:rPr lang="es-AR" i="0" baseline="0" dirty="0" smtClean="0"/>
              <a:t> </a:t>
            </a:r>
            <a:r>
              <a:rPr lang="es-AR" i="0" baseline="0" dirty="0" err="1" smtClean="0"/>
              <a:t>an</a:t>
            </a:r>
            <a:r>
              <a:rPr lang="es-AR" i="0" baseline="0" dirty="0" smtClean="0"/>
              <a:t> </a:t>
            </a:r>
            <a:r>
              <a:rPr lang="es-AR" i="0" baseline="0" dirty="0" err="1" smtClean="0"/>
              <a:t>official</a:t>
            </a:r>
            <a:r>
              <a:rPr lang="es-AR" i="0" baseline="0" dirty="0" smtClean="0"/>
              <a:t> </a:t>
            </a:r>
            <a:r>
              <a:rPr lang="es-AR" i="0" baseline="0" dirty="0" err="1" smtClean="0"/>
              <a:t>helper</a:t>
            </a:r>
            <a:r>
              <a:rPr lang="es-AR" i="0" baseline="0" dirty="0" smtClean="0"/>
              <a:t>.</a:t>
            </a:r>
          </a:p>
        </p:txBody>
      </p:sp>
      <p:sp>
        <p:nvSpPr>
          <p:cNvPr id="4" name="Slide Number Placeholder 3"/>
          <p:cNvSpPr>
            <a:spLocks noGrp="1"/>
          </p:cNvSpPr>
          <p:nvPr>
            <p:ph type="sldNum" sz="quarter" idx="10"/>
          </p:nvPr>
        </p:nvSpPr>
        <p:spPr/>
        <p:txBody>
          <a:bodyPr/>
          <a:lstStyle/>
          <a:p>
            <a:fld id="{A5BD1786-18B1-49F8-8539-63E05739E96A}" type="slidenum">
              <a:rPr lang="en-US" smtClean="0"/>
              <a:t>39</a:t>
            </a:fld>
            <a:endParaRPr lang="en-US"/>
          </a:p>
        </p:txBody>
      </p:sp>
    </p:spTree>
    <p:extLst>
      <p:ext uri="{BB962C8B-B14F-4D97-AF65-F5344CB8AC3E}">
        <p14:creationId xmlns:p14="http://schemas.microsoft.com/office/powerpoint/2010/main" val="3267332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i="0" u="none" dirty="0" smtClean="0"/>
              <a:t>2 minutes</a:t>
            </a:r>
          </a:p>
          <a:p>
            <a:endParaRPr lang="es-AR" i="0" u="none" dirty="0" smtClean="0"/>
          </a:p>
          <a:p>
            <a:r>
              <a:rPr lang="es-AR" i="0" u="none" dirty="0" err="1" smtClean="0"/>
              <a:t>If</a:t>
            </a:r>
            <a:r>
              <a:rPr lang="es-AR" i="0" u="none" dirty="0" smtClean="0"/>
              <a:t> </a:t>
            </a:r>
            <a:r>
              <a:rPr lang="es-AR" i="0" u="none" dirty="0" err="1" smtClean="0"/>
              <a:t>you</a:t>
            </a:r>
            <a:r>
              <a:rPr lang="es-AR" i="0" u="none" baseline="0" dirty="0" smtClean="0"/>
              <a:t> are familiar </a:t>
            </a:r>
            <a:r>
              <a:rPr lang="es-AR" i="0" u="none" baseline="0" dirty="0" err="1" smtClean="0"/>
              <a:t>with</a:t>
            </a:r>
            <a:r>
              <a:rPr lang="es-AR" i="0" u="none" baseline="0" dirty="0" smtClean="0"/>
              <a:t> </a:t>
            </a:r>
            <a:r>
              <a:rPr lang="es-AR" i="0" u="none" baseline="0" dirty="0" err="1" smtClean="0"/>
              <a:t>c#</a:t>
            </a:r>
            <a:r>
              <a:rPr lang="es-AR" i="0" u="none" baseline="0" dirty="0" smtClean="0"/>
              <a:t> and </a:t>
            </a:r>
            <a:r>
              <a:rPr lang="es-AR" i="0" u="none" baseline="0" dirty="0" err="1" smtClean="0"/>
              <a:t>want</a:t>
            </a:r>
            <a:r>
              <a:rPr lang="es-AR" i="0" u="none" baseline="0" dirty="0" smtClean="0"/>
              <a:t> </a:t>
            </a:r>
            <a:r>
              <a:rPr lang="es-AR" i="0" u="none" baseline="0" dirty="0" err="1" smtClean="0"/>
              <a:t>to</a:t>
            </a:r>
            <a:r>
              <a:rPr lang="es-AR" i="0" u="none" baseline="0" dirty="0" smtClean="0"/>
              <a:t> </a:t>
            </a:r>
            <a:r>
              <a:rPr lang="es-AR" i="0" u="none" baseline="0" dirty="0" err="1" smtClean="0"/>
              <a:t>take</a:t>
            </a:r>
            <a:r>
              <a:rPr lang="es-AR" i="0" u="none" baseline="0" dirty="0" smtClean="0"/>
              <a:t> </a:t>
            </a:r>
            <a:r>
              <a:rPr lang="es-AR" i="0" u="none" baseline="0" dirty="0" err="1" smtClean="0"/>
              <a:t>advantage</a:t>
            </a:r>
            <a:r>
              <a:rPr lang="es-AR" i="0" u="none" baseline="0" dirty="0" smtClean="0"/>
              <a:t> of .NET Framework , </a:t>
            </a:r>
            <a:r>
              <a:rPr lang="es-AR" i="0" u="none" baseline="0" dirty="0" err="1" smtClean="0"/>
              <a:t>you</a:t>
            </a:r>
            <a:r>
              <a:rPr lang="es-AR" i="0" u="none" baseline="0" dirty="0" smtClean="0"/>
              <a:t> can </a:t>
            </a:r>
            <a:r>
              <a:rPr lang="es-AR" i="0" u="none" baseline="0" dirty="0" err="1" smtClean="0"/>
              <a:t>implement</a:t>
            </a:r>
            <a:r>
              <a:rPr lang="es-AR" i="0" u="none" baseline="0" dirty="0" smtClean="0"/>
              <a:t> a </a:t>
            </a:r>
            <a:r>
              <a:rPr lang="es-AR" i="0" u="none" baseline="0" dirty="0" err="1" smtClean="0"/>
              <a:t>different</a:t>
            </a:r>
            <a:r>
              <a:rPr lang="es-AR" i="0" u="none" baseline="0" dirty="0" smtClean="0"/>
              <a:t> </a:t>
            </a:r>
            <a:r>
              <a:rPr lang="es-AR" i="0" u="none" baseline="0" dirty="0" err="1" smtClean="0"/>
              <a:t>approach</a:t>
            </a:r>
            <a:r>
              <a:rPr lang="es-AR" i="0" u="none" baseline="0" dirty="0" smtClean="0"/>
              <a:t> </a:t>
            </a:r>
            <a:r>
              <a:rPr lang="es-AR" i="0" u="none" baseline="0" dirty="0" err="1" smtClean="0"/>
              <a:t>by</a:t>
            </a:r>
            <a:r>
              <a:rPr lang="es-AR" i="0" u="none" baseline="0" dirty="0" smtClean="0"/>
              <a:t> </a:t>
            </a:r>
            <a:r>
              <a:rPr lang="es-AR" i="0" u="none" baseline="0" dirty="0" err="1" smtClean="0"/>
              <a:t>defining</a:t>
            </a:r>
            <a:r>
              <a:rPr lang="es-AR" i="0" u="none" baseline="0" dirty="0" smtClean="0"/>
              <a:t>  </a:t>
            </a:r>
            <a:r>
              <a:rPr lang="es-AR" i="0" u="none" baseline="0" dirty="0" err="1" smtClean="0"/>
              <a:t>an</a:t>
            </a:r>
            <a:r>
              <a:rPr lang="es-AR" i="0" u="none" baseline="0" dirty="0" smtClean="0"/>
              <a:t> </a:t>
            </a:r>
            <a:r>
              <a:rPr lang="es-AR" i="0" u="none" baseline="0" dirty="0" err="1" smtClean="0"/>
              <a:t>inline</a:t>
            </a:r>
            <a:r>
              <a:rPr lang="es-AR" i="0" u="none" baseline="0" dirty="0" smtClean="0"/>
              <a:t> </a:t>
            </a:r>
            <a:r>
              <a:rPr lang="es-AR" i="0" u="none" baseline="0" dirty="0" err="1" smtClean="0"/>
              <a:t>helper</a:t>
            </a:r>
            <a:r>
              <a:rPr lang="es-AR" i="0" u="none" baseline="0" dirty="0" smtClean="0"/>
              <a:t> as a </a:t>
            </a:r>
            <a:r>
              <a:rPr lang="es-AR" i="0" u="none" baseline="0" dirty="0" err="1" smtClean="0"/>
              <a:t>static</a:t>
            </a:r>
            <a:r>
              <a:rPr lang="es-AR" i="0" u="none" baseline="0" dirty="0" smtClean="0"/>
              <a:t> </a:t>
            </a:r>
            <a:r>
              <a:rPr lang="es-AR" i="0" u="none" baseline="0" dirty="0" err="1" smtClean="0"/>
              <a:t>method</a:t>
            </a:r>
            <a:r>
              <a:rPr lang="es-AR" i="0" u="none" baseline="0" dirty="0" smtClean="0"/>
              <a:t> </a:t>
            </a:r>
            <a:r>
              <a:rPr lang="es-AR" i="0" u="none" baseline="0" dirty="0" err="1" smtClean="0"/>
              <a:t>by</a:t>
            </a:r>
            <a:r>
              <a:rPr lang="es-AR" i="0" u="none" baseline="0" dirty="0" smtClean="0"/>
              <a:t> </a:t>
            </a:r>
            <a:r>
              <a:rPr lang="es-AR" i="0" u="none" baseline="0" dirty="0" err="1" smtClean="0"/>
              <a:t>using</a:t>
            </a:r>
            <a:r>
              <a:rPr lang="es-AR" i="0" u="none" baseline="0" dirty="0" smtClean="0"/>
              <a:t> @</a:t>
            </a:r>
            <a:r>
              <a:rPr lang="es-AR" i="0" u="none" baseline="0" dirty="0" err="1" smtClean="0"/>
              <a:t>function</a:t>
            </a:r>
            <a:r>
              <a:rPr lang="es-AR" i="0" u="none" baseline="0" dirty="0" smtClean="0"/>
              <a:t>.</a:t>
            </a:r>
          </a:p>
          <a:p>
            <a:r>
              <a:rPr lang="es-AR" i="0" u="none" baseline="0" dirty="0" err="1" smtClean="0"/>
              <a:t>You</a:t>
            </a:r>
            <a:r>
              <a:rPr lang="es-AR" i="0" u="none" baseline="0" dirty="0" smtClean="0"/>
              <a:t> </a:t>
            </a:r>
            <a:r>
              <a:rPr lang="es-AR" i="0" u="none" baseline="0" dirty="0" err="1" smtClean="0"/>
              <a:t>will</a:t>
            </a:r>
            <a:r>
              <a:rPr lang="es-AR" i="0" u="none" baseline="0" dirty="0" smtClean="0"/>
              <a:t> </a:t>
            </a:r>
            <a:r>
              <a:rPr lang="es-AR" i="0" u="none" baseline="0" dirty="0" err="1" smtClean="0"/>
              <a:t>get</a:t>
            </a:r>
            <a:r>
              <a:rPr lang="es-AR" i="0" u="none" baseline="0" dirty="0" smtClean="0"/>
              <a:t> </a:t>
            </a:r>
            <a:r>
              <a:rPr lang="es-AR" i="0" u="none" baseline="0" dirty="0" err="1" smtClean="0"/>
              <a:t>the</a:t>
            </a:r>
            <a:r>
              <a:rPr lang="es-AR" i="0" u="none" baseline="0" dirty="0" smtClean="0"/>
              <a:t> </a:t>
            </a:r>
            <a:r>
              <a:rPr lang="es-AR" i="0" u="none" baseline="0" dirty="0" err="1" smtClean="0"/>
              <a:t>same</a:t>
            </a:r>
            <a:r>
              <a:rPr lang="es-AR" i="0" u="none" baseline="0" dirty="0" smtClean="0"/>
              <a:t> </a:t>
            </a:r>
            <a:r>
              <a:rPr lang="es-AR" i="0" u="none" baseline="0" dirty="0" err="1" smtClean="0"/>
              <a:t>functionality</a:t>
            </a:r>
            <a:r>
              <a:rPr lang="es-AR" i="0" u="none" baseline="0" dirty="0" smtClean="0"/>
              <a:t> as in </a:t>
            </a:r>
            <a:r>
              <a:rPr lang="es-AR" i="0" u="none" baseline="0" dirty="0" err="1" smtClean="0"/>
              <a:t>the</a:t>
            </a:r>
            <a:r>
              <a:rPr lang="es-AR" i="0" u="none" baseline="0" dirty="0" smtClean="0"/>
              <a:t> </a:t>
            </a:r>
            <a:r>
              <a:rPr lang="es-AR" i="0" u="none" baseline="0" dirty="0" err="1" smtClean="0"/>
              <a:t>previous</a:t>
            </a:r>
            <a:r>
              <a:rPr lang="es-AR" i="0" u="none" baseline="0" dirty="0" smtClean="0"/>
              <a:t> </a:t>
            </a:r>
            <a:r>
              <a:rPr lang="es-AR" i="0" u="none" baseline="0" dirty="0" err="1" smtClean="0"/>
              <a:t>approach</a:t>
            </a:r>
            <a:r>
              <a:rPr lang="es-AR" i="0" u="none" baseline="0" dirty="0" smtClean="0"/>
              <a:t>, </a:t>
            </a:r>
            <a:r>
              <a:rPr lang="es-AR" i="0" u="none" baseline="0" dirty="0" err="1" smtClean="0"/>
              <a:t>but</a:t>
            </a:r>
            <a:r>
              <a:rPr lang="es-AR" i="0" u="none" baseline="0" dirty="0" smtClean="0"/>
              <a:t> </a:t>
            </a:r>
            <a:r>
              <a:rPr lang="es-AR" i="0" u="none" baseline="0" dirty="0" err="1" smtClean="0"/>
              <a:t>now</a:t>
            </a:r>
            <a:r>
              <a:rPr lang="es-AR" i="0" u="none" baseline="0" dirty="0" smtClean="0"/>
              <a:t> </a:t>
            </a:r>
            <a:r>
              <a:rPr lang="es-AR" i="0" u="none" baseline="0" dirty="0" err="1" smtClean="0"/>
              <a:t>you</a:t>
            </a:r>
            <a:r>
              <a:rPr lang="es-AR" i="0" u="none" baseline="0" dirty="0" smtClean="0"/>
              <a:t> </a:t>
            </a:r>
            <a:r>
              <a:rPr lang="es-AR" i="0" u="none" baseline="0" dirty="0" err="1" smtClean="0"/>
              <a:t>will</a:t>
            </a:r>
            <a:r>
              <a:rPr lang="es-AR" i="0" u="none" baseline="0" dirty="0" smtClean="0"/>
              <a:t> be </a:t>
            </a:r>
            <a:r>
              <a:rPr lang="es-AR" i="0" u="none" baseline="0" dirty="0" err="1" smtClean="0"/>
              <a:t>able</a:t>
            </a:r>
            <a:r>
              <a:rPr lang="es-AR" i="0" u="none" baseline="0" dirty="0" smtClean="0"/>
              <a:t> </a:t>
            </a:r>
            <a:r>
              <a:rPr lang="es-AR" i="0" u="none" baseline="0" dirty="0" err="1" smtClean="0"/>
              <a:t>to</a:t>
            </a:r>
            <a:r>
              <a:rPr lang="es-AR" i="0" u="none" baseline="0" dirty="0" smtClean="0"/>
              <a:t> </a:t>
            </a:r>
            <a:r>
              <a:rPr lang="es-AR" i="0" u="none" baseline="0" dirty="0" err="1" smtClean="0"/>
              <a:t>return</a:t>
            </a:r>
            <a:r>
              <a:rPr lang="es-AR" i="0" u="none" baseline="0" dirty="0" smtClean="0"/>
              <a:t> </a:t>
            </a:r>
            <a:r>
              <a:rPr lang="es-AR" i="0" u="none" baseline="0" dirty="0" err="1" smtClean="0"/>
              <a:t>values</a:t>
            </a:r>
            <a:r>
              <a:rPr lang="es-AR" i="0" u="none" baseline="0" dirty="0" smtClean="0"/>
              <a:t> </a:t>
            </a:r>
            <a:r>
              <a:rPr lang="es-AR" i="0" u="none" baseline="0" dirty="0" err="1" smtClean="0"/>
              <a:t>from</a:t>
            </a:r>
            <a:r>
              <a:rPr lang="es-AR" i="0" u="none" baseline="0" dirty="0" smtClean="0"/>
              <a:t> </a:t>
            </a:r>
            <a:r>
              <a:rPr lang="es-AR" i="0" u="none" baseline="0" dirty="0" err="1" smtClean="0"/>
              <a:t>the</a:t>
            </a:r>
            <a:r>
              <a:rPr lang="es-AR" i="0" u="none" baseline="0" dirty="0" smtClean="0"/>
              <a:t> </a:t>
            </a:r>
            <a:r>
              <a:rPr lang="es-AR" i="0" u="none" baseline="0" dirty="0" err="1" smtClean="0"/>
              <a:t>helper</a:t>
            </a:r>
            <a:r>
              <a:rPr lang="es-AR" i="0" u="none" baseline="0" dirty="0" smtClean="0"/>
              <a:t> </a:t>
            </a:r>
            <a:r>
              <a:rPr lang="es-AR" i="0" u="none" baseline="0" dirty="0" err="1" smtClean="0"/>
              <a:t>instead</a:t>
            </a:r>
            <a:r>
              <a:rPr lang="es-AR" i="0" u="none" baseline="0" dirty="0" smtClean="0"/>
              <a:t> of </a:t>
            </a:r>
            <a:r>
              <a:rPr lang="es-AR" i="0" u="none" baseline="0" dirty="0" err="1" smtClean="0"/>
              <a:t>working</a:t>
            </a:r>
            <a:r>
              <a:rPr lang="es-AR" i="0" u="none" baseline="0" dirty="0" smtClean="0"/>
              <a:t> </a:t>
            </a:r>
            <a:r>
              <a:rPr lang="es-AR" i="0" u="none" baseline="0" dirty="0" err="1" smtClean="0"/>
              <a:t>with</a:t>
            </a:r>
            <a:r>
              <a:rPr lang="es-AR" i="0" u="none" baseline="0" dirty="0" smtClean="0"/>
              <a:t> HTML </a:t>
            </a:r>
            <a:r>
              <a:rPr lang="es-AR" i="0" u="none" baseline="0" dirty="0" err="1" smtClean="0"/>
              <a:t>code</a:t>
            </a:r>
            <a:r>
              <a:rPr lang="es-AR" i="0" u="none" baseline="0" dirty="0" smtClean="0"/>
              <a:t>.</a:t>
            </a:r>
          </a:p>
          <a:p>
            <a:endParaRPr lang="es-AR" i="0" u="none" baseline="0" dirty="0" smtClean="0"/>
          </a:p>
          <a:p>
            <a:r>
              <a:rPr lang="es-AR" i="0" u="none" baseline="0" dirty="0" err="1" smtClean="0"/>
              <a:t>For</a:t>
            </a:r>
            <a:r>
              <a:rPr lang="es-AR" i="0" u="none" baseline="0" dirty="0" smtClean="0"/>
              <a:t> </a:t>
            </a:r>
            <a:r>
              <a:rPr lang="es-AR" i="0" u="none" baseline="0" dirty="0" err="1" smtClean="0"/>
              <a:t>example</a:t>
            </a:r>
            <a:r>
              <a:rPr lang="es-AR" i="0" u="none" baseline="0" dirty="0" smtClean="0"/>
              <a:t>, </a:t>
            </a:r>
            <a:r>
              <a:rPr lang="es-AR" i="0" u="none" baseline="0" dirty="0" err="1" smtClean="0"/>
              <a:t>this</a:t>
            </a:r>
            <a:r>
              <a:rPr lang="es-AR" i="0" u="none" baseline="0" dirty="0" smtClean="0"/>
              <a:t> </a:t>
            </a:r>
            <a:r>
              <a:rPr lang="es-AR" i="0" u="none" baseline="0" dirty="0" err="1" smtClean="0"/>
              <a:t>SayHello</a:t>
            </a:r>
            <a:r>
              <a:rPr lang="es-AR" i="0" u="none" baseline="0" dirty="0" smtClean="0"/>
              <a:t> </a:t>
            </a:r>
            <a:r>
              <a:rPr lang="es-AR" i="0" u="none" baseline="0" dirty="0" err="1" smtClean="0"/>
              <a:t>helper</a:t>
            </a:r>
            <a:r>
              <a:rPr lang="es-AR" i="0" u="none" baseline="0" dirty="0" smtClean="0"/>
              <a:t> </a:t>
            </a:r>
            <a:r>
              <a:rPr lang="es-AR" i="0" u="none" baseline="0" dirty="0" err="1" smtClean="0"/>
              <a:t>method</a:t>
            </a:r>
            <a:r>
              <a:rPr lang="es-AR" i="0" u="none" baseline="0" dirty="0" smtClean="0"/>
              <a:t>  </a:t>
            </a:r>
            <a:r>
              <a:rPr lang="es-AR" i="0" u="none" baseline="0" dirty="0" err="1" smtClean="0"/>
              <a:t>receives</a:t>
            </a:r>
            <a:r>
              <a:rPr lang="es-AR" i="0" u="none" baseline="0" dirty="0" smtClean="0"/>
              <a:t> a </a:t>
            </a:r>
            <a:r>
              <a:rPr lang="es-AR" i="0" u="none" baseline="0" dirty="0" err="1" smtClean="0"/>
              <a:t>name</a:t>
            </a:r>
            <a:r>
              <a:rPr lang="es-AR" i="0" u="none" baseline="0" dirty="0" smtClean="0"/>
              <a:t> as a </a:t>
            </a:r>
            <a:r>
              <a:rPr lang="es-AR" i="0" u="none" baseline="0" dirty="0" err="1" smtClean="0"/>
              <a:t>parameter</a:t>
            </a:r>
            <a:r>
              <a:rPr lang="es-AR" i="0" u="none" baseline="0" dirty="0" smtClean="0"/>
              <a:t> and </a:t>
            </a:r>
            <a:r>
              <a:rPr lang="es-AR" i="0" u="none" baseline="0" dirty="0" err="1" smtClean="0"/>
              <a:t>returns</a:t>
            </a:r>
            <a:r>
              <a:rPr lang="es-AR" i="0" u="none" baseline="0" dirty="0" smtClean="0"/>
              <a:t> a «</a:t>
            </a:r>
            <a:r>
              <a:rPr lang="es-AR" i="0" u="none" baseline="0" dirty="0" err="1" smtClean="0"/>
              <a:t>hello</a:t>
            </a:r>
            <a:r>
              <a:rPr lang="es-AR" i="0" u="none" baseline="0" dirty="0" smtClean="0"/>
              <a:t>, </a:t>
            </a:r>
            <a:r>
              <a:rPr lang="es-AR" i="0" u="none" baseline="0" dirty="0" err="1" smtClean="0"/>
              <a:t>name</a:t>
            </a:r>
            <a:r>
              <a:rPr lang="es-AR" i="0" u="none" baseline="0" dirty="0" smtClean="0"/>
              <a:t>» </a:t>
            </a:r>
            <a:r>
              <a:rPr lang="es-AR" i="0" u="none" baseline="0" dirty="0" err="1" smtClean="0"/>
              <a:t>inside</a:t>
            </a:r>
            <a:r>
              <a:rPr lang="es-AR" i="0" u="none" baseline="0" dirty="0" smtClean="0"/>
              <a:t> a </a:t>
            </a:r>
            <a:r>
              <a:rPr lang="es-AR" i="0" u="none" baseline="0" dirty="0" err="1" smtClean="0"/>
              <a:t>string</a:t>
            </a:r>
            <a:r>
              <a:rPr lang="es-AR" i="0" u="none" baseline="0" dirty="0" smtClean="0"/>
              <a:t>.</a:t>
            </a:r>
          </a:p>
          <a:p>
            <a:endParaRPr lang="es-AR" i="0" u="none" baseline="0" dirty="0" smtClean="0"/>
          </a:p>
          <a:p>
            <a:r>
              <a:rPr lang="es-AR" i="0" u="none" baseline="0" dirty="0" err="1" smtClean="0"/>
              <a:t>Static</a:t>
            </a:r>
            <a:r>
              <a:rPr lang="es-AR" i="0" u="none" baseline="0" dirty="0" smtClean="0"/>
              <a:t> </a:t>
            </a:r>
            <a:r>
              <a:rPr lang="es-AR" i="0" u="none" baseline="0" dirty="0" err="1" smtClean="0"/>
              <a:t>methods</a:t>
            </a:r>
            <a:r>
              <a:rPr lang="es-AR" i="0" u="none" baseline="0" dirty="0" smtClean="0"/>
              <a:t> </a:t>
            </a:r>
            <a:r>
              <a:rPr lang="es-AR" i="0" u="none" baseline="0" dirty="0" err="1" smtClean="0"/>
              <a:t>we</a:t>
            </a:r>
            <a:r>
              <a:rPr lang="es-AR" i="0" u="none" baseline="0" dirty="0" smtClean="0"/>
              <a:t> are </a:t>
            </a:r>
            <a:r>
              <a:rPr lang="es-AR" i="0" u="none" baseline="0" dirty="0" err="1" smtClean="0"/>
              <a:t>using</a:t>
            </a:r>
            <a:r>
              <a:rPr lang="es-AR" i="0" u="none" baseline="0" dirty="0" smtClean="0"/>
              <a:t> in </a:t>
            </a:r>
            <a:r>
              <a:rPr lang="es-AR" i="0" u="none" baseline="0" dirty="0" err="1" smtClean="0"/>
              <a:t>this</a:t>
            </a:r>
            <a:r>
              <a:rPr lang="es-AR" i="0" u="none" baseline="0" dirty="0" smtClean="0"/>
              <a:t> </a:t>
            </a:r>
            <a:r>
              <a:rPr lang="es-AR" i="0" u="none" baseline="0" dirty="0" err="1" smtClean="0"/>
              <a:t>approach</a:t>
            </a:r>
            <a:r>
              <a:rPr lang="es-AR" i="0" u="none" baseline="0" dirty="0" smtClean="0"/>
              <a:t> can </a:t>
            </a:r>
            <a:r>
              <a:rPr lang="es-AR" i="0" u="none" baseline="0" dirty="0" err="1" smtClean="0"/>
              <a:t>also</a:t>
            </a:r>
            <a:r>
              <a:rPr lang="es-AR" i="0" u="none" baseline="0" dirty="0" smtClean="0"/>
              <a:t> </a:t>
            </a:r>
            <a:r>
              <a:rPr lang="es-AR" i="0" u="none" baseline="0" dirty="0" err="1" smtClean="0"/>
              <a:t>hide</a:t>
            </a:r>
            <a:r>
              <a:rPr lang="es-AR" i="0" u="none" baseline="0" dirty="0" smtClean="0"/>
              <a:t> </a:t>
            </a:r>
            <a:r>
              <a:rPr lang="es-AR" i="0" u="none" baseline="0" dirty="0" err="1" smtClean="0"/>
              <a:t>complex</a:t>
            </a:r>
            <a:r>
              <a:rPr lang="es-AR" i="0" u="none" baseline="0" dirty="0" smtClean="0"/>
              <a:t> </a:t>
            </a:r>
            <a:r>
              <a:rPr lang="es-AR" i="0" u="none" baseline="0" dirty="0" err="1" smtClean="0"/>
              <a:t>functions</a:t>
            </a:r>
            <a:r>
              <a:rPr lang="es-AR" i="0" u="none" baseline="0" dirty="0" smtClean="0"/>
              <a:t>. </a:t>
            </a:r>
            <a:r>
              <a:rPr lang="es-AR" i="0" u="none" baseline="0" dirty="0" err="1" smtClean="0"/>
              <a:t>This</a:t>
            </a:r>
            <a:r>
              <a:rPr lang="es-AR" i="0" u="none" baseline="0" dirty="0" smtClean="0"/>
              <a:t> </a:t>
            </a:r>
            <a:r>
              <a:rPr lang="es-AR" i="0" u="none" baseline="0" dirty="0" err="1" smtClean="0"/>
              <a:t>action</a:t>
            </a:r>
            <a:r>
              <a:rPr lang="es-AR" i="0" u="none" baseline="0" dirty="0" smtClean="0"/>
              <a:t> </a:t>
            </a:r>
            <a:r>
              <a:rPr lang="es-AR" i="0" u="none" baseline="0" dirty="0" err="1" smtClean="0"/>
              <a:t>is</a:t>
            </a:r>
            <a:r>
              <a:rPr lang="es-AR" i="0" u="none" baseline="0" dirty="0" smtClean="0"/>
              <a:t> </a:t>
            </a:r>
            <a:r>
              <a:rPr lang="es-AR" i="0" u="none" baseline="0" dirty="0" err="1" smtClean="0"/>
              <a:t>known</a:t>
            </a:r>
            <a:r>
              <a:rPr lang="es-AR" i="0" u="none" baseline="0" dirty="0" smtClean="0"/>
              <a:t> as «</a:t>
            </a:r>
            <a:r>
              <a:rPr lang="es-AR" i="0" u="none" baseline="0" dirty="0" err="1" smtClean="0"/>
              <a:t>wrapping</a:t>
            </a:r>
            <a:r>
              <a:rPr lang="es-AR" i="0" u="none" baseline="0" dirty="0" smtClean="0"/>
              <a:t>».</a:t>
            </a:r>
          </a:p>
        </p:txBody>
      </p:sp>
      <p:sp>
        <p:nvSpPr>
          <p:cNvPr id="4" name="Slide Number Placeholder 3"/>
          <p:cNvSpPr>
            <a:spLocks noGrp="1"/>
          </p:cNvSpPr>
          <p:nvPr>
            <p:ph type="sldNum" sz="quarter" idx="10"/>
          </p:nvPr>
        </p:nvSpPr>
        <p:spPr/>
        <p:txBody>
          <a:bodyPr/>
          <a:lstStyle/>
          <a:p>
            <a:fld id="{A5BD1786-18B1-49F8-8539-63E05739E96A}" type="slidenum">
              <a:rPr lang="en-US" smtClean="0"/>
              <a:t>40</a:t>
            </a:fld>
            <a:endParaRPr lang="en-US"/>
          </a:p>
        </p:txBody>
      </p:sp>
    </p:spTree>
    <p:extLst>
      <p:ext uri="{BB962C8B-B14F-4D97-AF65-F5344CB8AC3E}">
        <p14:creationId xmlns:p14="http://schemas.microsoft.com/office/powerpoint/2010/main" val="1978826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a:t>
            </a:r>
          </a:p>
          <a:p>
            <a:endParaRPr lang="en-US" smtClean="0"/>
          </a:p>
          <a:p>
            <a:r>
              <a:rPr lang="en-US" smtClean="0"/>
              <a:t>See</a:t>
            </a:r>
            <a:r>
              <a:rPr lang="en-US" baseline="0" smtClean="0"/>
              <a:t> demo script for flow</a:t>
            </a:r>
          </a:p>
          <a:p>
            <a:endParaRPr lang="en-US" dirty="0"/>
          </a:p>
        </p:txBody>
      </p:sp>
      <p:sp>
        <p:nvSpPr>
          <p:cNvPr id="4" name="Slide Number Placeholder 3"/>
          <p:cNvSpPr>
            <a:spLocks noGrp="1"/>
          </p:cNvSpPr>
          <p:nvPr>
            <p:ph type="sldNum" sz="quarter" idx="10"/>
          </p:nvPr>
        </p:nvSpPr>
        <p:spPr/>
        <p:txBody>
          <a:bodyPr/>
          <a:lstStyle/>
          <a:p>
            <a:fld id="{A5BD1786-18B1-49F8-8539-63E05739E96A}" type="slidenum">
              <a:rPr lang="en-US" smtClean="0"/>
              <a:t>41</a:t>
            </a:fld>
            <a:endParaRPr lang="en-US"/>
          </a:p>
        </p:txBody>
      </p:sp>
    </p:spTree>
    <p:extLst>
      <p:ext uri="{BB962C8B-B14F-4D97-AF65-F5344CB8AC3E}">
        <p14:creationId xmlns:p14="http://schemas.microsoft.com/office/powerpoint/2010/main" val="3598451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i="0" dirty="0" smtClean="0"/>
          </a:p>
          <a:p>
            <a:r>
              <a:rPr lang="en-US" i="0" dirty="0" smtClean="0"/>
              <a:t>When you</a:t>
            </a:r>
            <a:r>
              <a:rPr lang="en-US" i="0" baseline="0" dirty="0" smtClean="0"/>
              <a:t> create a new website from scratch in WebMatrix, you will be using the new Razor syntax. </a:t>
            </a:r>
          </a:p>
          <a:p>
            <a:endParaRPr lang="en-US" i="0" baseline="0" dirty="0" smtClean="0"/>
          </a:p>
          <a:p>
            <a:r>
              <a:rPr lang="en-US" i="0" baseline="0" noProof="0" dirty="0" smtClean="0"/>
              <a:t>It’s very compact and easy to read and write, and allows you to flow between code and markup seamlessly.  You can write your code in languages such as C# or VB, and it’s extensible via Helpers (we’ll talk about Helpers in Part 3)</a:t>
            </a:r>
          </a:p>
        </p:txBody>
      </p:sp>
      <p:sp>
        <p:nvSpPr>
          <p:cNvPr id="4" name="Slide Number Placeholder 3"/>
          <p:cNvSpPr>
            <a:spLocks noGrp="1"/>
          </p:cNvSpPr>
          <p:nvPr>
            <p:ph type="sldNum" sz="quarter" idx="10"/>
          </p:nvPr>
        </p:nvSpPr>
        <p:spPr/>
        <p:txBody>
          <a:bodyPr/>
          <a:lstStyle/>
          <a:p>
            <a:fld id="{D88053AA-761C-4194-BE5B-5E836C7C1428}" type="slidenum">
              <a:rPr lang="en-US" smtClean="0"/>
              <a:t>11</a:t>
            </a:fld>
            <a:endParaRPr lang="en-US"/>
          </a:p>
        </p:txBody>
      </p:sp>
    </p:spTree>
    <p:extLst>
      <p:ext uri="{BB962C8B-B14F-4D97-AF65-F5344CB8AC3E}">
        <p14:creationId xmlns:p14="http://schemas.microsoft.com/office/powerpoint/2010/main" val="4207247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We’ve designed Razor</a:t>
            </a:r>
            <a:r>
              <a:rPr lang="en-US" baseline="0" dirty="0" smtClean="0"/>
              <a:t> to be concise and easy to use. When we think about the way developers use a language we take into account the context switching they have to do and also the number of keystrokes. The way that Razor allows you to transition seamlessly between markup and code makes for a much more natural and fluent style and also helps to reduce the number of keystrokes and context switching that a developer has to do, thinking about markup and code separately.  With Razor, markup and code are really the same thing.</a:t>
            </a:r>
          </a:p>
          <a:p>
            <a:endParaRPr lang="en-US" baseline="0" dirty="0" smtClean="0"/>
          </a:p>
          <a:p>
            <a:r>
              <a:rPr lang="en-US" baseline="0" dirty="0" smtClean="0"/>
              <a:t>We think it’s the easiest way to code websites and when you compare it to the other languages out there, it’s easy to see why.  </a:t>
            </a:r>
          </a:p>
        </p:txBody>
      </p:sp>
      <p:sp>
        <p:nvSpPr>
          <p:cNvPr id="4" name="Slide Number Placeholder 3"/>
          <p:cNvSpPr>
            <a:spLocks noGrp="1"/>
          </p:cNvSpPr>
          <p:nvPr>
            <p:ph type="sldNum" sz="quarter" idx="10"/>
          </p:nvPr>
        </p:nvSpPr>
        <p:spPr/>
        <p:txBody>
          <a:bodyPr/>
          <a:lstStyle/>
          <a:p>
            <a:fld id="{D88053AA-761C-4194-BE5B-5E836C7C1428}" type="slidenum">
              <a:rPr lang="en-US" smtClean="0"/>
              <a:t>12</a:t>
            </a:fld>
            <a:endParaRPr lang="en-US"/>
          </a:p>
        </p:txBody>
      </p:sp>
    </p:spTree>
    <p:extLst>
      <p:ext uri="{BB962C8B-B14F-4D97-AF65-F5344CB8AC3E}">
        <p14:creationId xmlns:p14="http://schemas.microsoft.com/office/powerpoint/2010/main" val="14479270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9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2900" indent="-342900">
              <a:buFontTx/>
              <a:buBlip>
                <a:blip r:embed="rId2"/>
              </a:buBlip>
              <a:defRPr/>
            </a:lvl1pPr>
            <a:lvl2pPr marL="742950" indent="-28575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09441" y="6356351"/>
            <a:ext cx="2844059" cy="365125"/>
          </a:xfrm>
          <a:prstGeom prst="rect">
            <a:avLst/>
          </a:prstGeom>
        </p:spPr>
        <p:txBody>
          <a:bodyPr/>
          <a:lstStyle/>
          <a:p>
            <a:fld id="{C3E78D82-447E-4DB9-A868-4A2AFFB7242B}" type="datetimeFigureOut">
              <a:rPr lang="en-US" smtClean="0"/>
              <a:t>4/30/2012</a:t>
            </a:fld>
            <a:endParaRPr lang="en-US"/>
          </a:p>
        </p:txBody>
      </p:sp>
      <p:sp>
        <p:nvSpPr>
          <p:cNvPr id="5" name="Footer Placeholder 4"/>
          <p:cNvSpPr>
            <a:spLocks noGrp="1"/>
          </p:cNvSpPr>
          <p:nvPr>
            <p:ph type="ftr" sz="quarter" idx="11"/>
          </p:nvPr>
        </p:nvSpPr>
        <p:spPr>
          <a:xfrm>
            <a:off x="4164515" y="6356351"/>
            <a:ext cx="385979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fld id="{47EE2F86-A950-4FAB-BEB9-35389A7D8F0A}" type="slidenum">
              <a:rPr lang="en-US" smtClean="0"/>
              <a:t>‹#›</a:t>
            </a:fld>
            <a:endParaRPr lang="en-US"/>
          </a:p>
        </p:txBody>
      </p:sp>
      <p:sp>
        <p:nvSpPr>
          <p:cNvPr id="7" name="Title Placeholder 1"/>
          <p:cNvSpPr>
            <a:spLocks noGrp="1"/>
          </p:cNvSpPr>
          <p:nvPr>
            <p:ph type="title"/>
          </p:nvPr>
        </p:nvSpPr>
        <p:spPr>
          <a:xfrm>
            <a:off x="2133045" y="660633"/>
            <a:ext cx="9446338" cy="884238"/>
          </a:xfrm>
          <a:prstGeom prst="rect">
            <a:avLst/>
          </a:prstGeom>
        </p:spPr>
        <p:txBody>
          <a:bodyPr vert="horz" lIns="91440" tIns="45720" rIns="91440" bIns="45720" rtlCol="0" anchor="ctr">
            <a:normAutofit/>
          </a:bodyPr>
          <a:lstStyle>
            <a:lvl1pPr algn="l">
              <a:defRPr>
                <a:effectLst>
                  <a:outerShdw blurRad="38100" dist="38100" dir="2700000" algn="tl">
                    <a:srgbClr val="000000">
                      <a:alpha val="43137"/>
                    </a:srgbClr>
                  </a:outerShdw>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4290946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553998"/>
          </a:xfrm>
        </p:spPr>
        <p:txBody>
          <a:bodyPr anchor="t"/>
          <a:lstStyle>
            <a:lvl1pPr algn="l">
              <a:defRPr sz="4000" b="1" cap="all">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962833" y="4129901"/>
            <a:ext cx="10360501" cy="27699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09441" y="6356351"/>
            <a:ext cx="2844059" cy="365125"/>
          </a:xfrm>
          <a:prstGeom prst="rect">
            <a:avLst/>
          </a:prstGeom>
        </p:spPr>
        <p:txBody>
          <a:bodyPr/>
          <a:lstStyle/>
          <a:p>
            <a:fld id="{C3E78D82-447E-4DB9-A868-4A2AFFB7242B}" type="datetimeFigureOut">
              <a:rPr lang="en-US" smtClean="0"/>
              <a:t>4/30/2012</a:t>
            </a:fld>
            <a:endParaRPr lang="en-US"/>
          </a:p>
        </p:txBody>
      </p:sp>
      <p:sp>
        <p:nvSpPr>
          <p:cNvPr id="5" name="Footer Placeholder 4"/>
          <p:cNvSpPr>
            <a:spLocks noGrp="1"/>
          </p:cNvSpPr>
          <p:nvPr>
            <p:ph type="ftr" sz="quarter" idx="11"/>
          </p:nvPr>
        </p:nvSpPr>
        <p:spPr>
          <a:xfrm>
            <a:off x="4164515" y="6356351"/>
            <a:ext cx="385979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fld id="{47EE2F86-A950-4FAB-BEB9-35389A7D8F0A}" type="slidenum">
              <a:rPr lang="en-US" smtClean="0"/>
              <a:t>‹#›</a:t>
            </a:fld>
            <a:endParaRPr lang="en-US"/>
          </a:p>
        </p:txBody>
      </p:sp>
    </p:spTree>
    <p:extLst>
      <p:ext uri="{BB962C8B-B14F-4D97-AF65-F5344CB8AC3E}">
        <p14:creationId xmlns:p14="http://schemas.microsoft.com/office/powerpoint/2010/main" val="3120048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dirty="0"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dirty="0"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dirty="0"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dirty="0"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dirty="0" smtClean="0"/>
              <a:t>Fifth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81" r:id="rId19"/>
    <p:sldLayoutId id="2147483782"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devcamps.ms/web"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2.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2.emf"/><Relationship Id="rId5" Type="http://schemas.openxmlformats.org/officeDocument/2006/relationships/oleObject" Target="../embeddings/oleObject4.bin"/><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9.xml"/><Relationship Id="rId7" Type="http://schemas.openxmlformats.org/officeDocument/2006/relationships/oleObject" Target="../embeddings/oleObject5.bin"/><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tags" Target="../tags/tag10.xml"/></Relationships>
</file>

<file path=ppt/slides/_rels/slide8.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12.xml"/><Relationship Id="rId7" Type="http://schemas.openxmlformats.org/officeDocument/2006/relationships/oleObject" Target="../embeddings/oleObject6.bin"/><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notesSlide" Target="../notesSlides/notesSlide6.xml"/><Relationship Id="rId5" Type="http://schemas.openxmlformats.org/officeDocument/2006/relationships/slideLayout" Target="../slideLayouts/slideLayout3.xml"/><Relationship Id="rId4" Type="http://schemas.openxmlformats.org/officeDocument/2006/relationships/tags" Target="../tags/tag13.xml"/></Relationships>
</file>

<file path=ppt/slides/_rels/slide9.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12.emf"/><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7.xml"/><Relationship Id="rId4"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WebCamps</a:t>
            </a:r>
            <a:r>
              <a:rPr lang="en-US" dirty="0"/>
              <a:t> Online</a:t>
            </a:r>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err="1">
                  <a:gradFill>
                    <a:gsLst>
                      <a:gs pos="0">
                        <a:srgbClr val="595959"/>
                      </a:gs>
                      <a:gs pos="86000">
                        <a:srgbClr val="595959"/>
                      </a:gs>
                    </a:gsLst>
                    <a:lin ang="5400000" scaled="0"/>
                  </a:gradFill>
                  <a:latin typeface="Segoe UI Light" pitchFamily="34" charset="0"/>
                </a:rPr>
                <a:t>webcamps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a:gradFill>
                    <a:gsLst>
                      <a:gs pos="0">
                        <a:srgbClr val="595959"/>
                      </a:gs>
                      <a:gs pos="86000">
                        <a:srgbClr val="595959"/>
                      </a:gs>
                    </a:gsLst>
                    <a:lin ang="5400000" scaled="0"/>
                  </a:gradFill>
                  <a:latin typeface="Segoe UI Light" pitchFamily="34" charset="0"/>
                </a:rPr>
                <a:t>SPEAKER NAME/HANDLE HERE</a:t>
              </a: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534337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Razor</a:t>
            </a:r>
            <a:endParaRPr lang="en-US" dirty="0"/>
          </a:p>
        </p:txBody>
      </p:sp>
    </p:spTree>
    <p:extLst>
      <p:ext uri="{BB962C8B-B14F-4D97-AF65-F5344CB8AC3E}">
        <p14:creationId xmlns:p14="http://schemas.microsoft.com/office/powerpoint/2010/main" val="120141629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Introducing Razor</a:t>
            </a:r>
            <a:endParaRPr lang="en-US" dirty="0"/>
          </a:p>
        </p:txBody>
      </p:sp>
      <p:sp>
        <p:nvSpPr>
          <p:cNvPr id="5" name="Content Placeholder 4"/>
          <p:cNvSpPr>
            <a:spLocks noGrp="1"/>
          </p:cNvSpPr>
          <p:nvPr>
            <p:ph type="body" sz="quarter" idx="10"/>
          </p:nvPr>
        </p:nvSpPr>
        <p:spPr/>
        <p:txBody>
          <a:bodyPr/>
          <a:lstStyle/>
          <a:p>
            <a:r>
              <a:rPr lang="en-US" dirty="0" smtClean="0"/>
              <a:t>The easiest way to code websites</a:t>
            </a:r>
          </a:p>
          <a:p>
            <a:r>
              <a:rPr lang="en-US" dirty="0" smtClean="0"/>
              <a:t>Easy to mix HTML and Code</a:t>
            </a:r>
          </a:p>
          <a:p>
            <a:r>
              <a:rPr lang="en-US" dirty="0" smtClean="0"/>
              <a:t>Lots of useful Helpers</a:t>
            </a:r>
            <a:endParaRPr lang="en-US" dirty="0"/>
          </a:p>
        </p:txBody>
      </p:sp>
      <p:sp>
        <p:nvSpPr>
          <p:cNvPr id="6" name="Rectangle 5"/>
          <p:cNvSpPr/>
          <p:nvPr/>
        </p:nvSpPr>
        <p:spPr bwMode="auto">
          <a:xfrm rot="5400000">
            <a:off x="4792422" y="-1146416"/>
            <a:ext cx="2603981" cy="121888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TextBox 6"/>
          <p:cNvSpPr txBox="1"/>
          <p:nvPr/>
        </p:nvSpPr>
        <p:spPr>
          <a:xfrm>
            <a:off x="-2" y="3646007"/>
            <a:ext cx="12188827" cy="2675091"/>
          </a:xfrm>
          <a:prstGeom prst="rect">
            <a:avLst/>
          </a:prstGeom>
          <a:noFill/>
        </p:spPr>
        <p:txBody>
          <a:bodyPr wrap="square" lIns="0" tIns="0" rIns="0" bIns="0" rtlCol="0">
            <a:spAutoFit/>
          </a:bodyPr>
          <a:lstStyle/>
          <a:p>
            <a:pPr>
              <a:lnSpc>
                <a:spcPct val="80000"/>
              </a:lnSpc>
              <a:spcBef>
                <a:spcPct val="20000"/>
              </a:spcBef>
              <a:buSzPct val="80000"/>
            </a:pPr>
            <a:r>
              <a:rPr lang="en-US" sz="7200" dirty="0" smtClean="0">
                <a:solidFill>
                  <a:schemeClr val="bg1">
                    <a:alpha val="99000"/>
                  </a:schemeClr>
                </a:solidFill>
                <a:latin typeface="Consolas" pitchFamily="49" charset="0"/>
                <a:cs typeface="Consolas" pitchFamily="49" charset="0"/>
              </a:rPr>
              <a:t>010101000101001010010101000100101000100010001000100010110101001010100101</a:t>
            </a:r>
            <a:endParaRPr lang="en-US" sz="7200" dirty="0">
              <a:solidFill>
                <a:schemeClr val="bg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1995313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2" y="4834296"/>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 name="Rectangle 19"/>
          <p:cNvSpPr/>
          <p:nvPr/>
        </p:nvSpPr>
        <p:spPr bwMode="auto">
          <a:xfrm>
            <a:off x="-1" y="3049429"/>
            <a:ext cx="12188825" cy="161514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 name="Rectangle 20"/>
          <p:cNvSpPr/>
          <p:nvPr/>
        </p:nvSpPr>
        <p:spPr bwMode="auto">
          <a:xfrm>
            <a:off x="0" y="1695450"/>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smtClean="0"/>
              <a:t>Razor is a Cut Above the Rest</a:t>
            </a:r>
            <a:endParaRPr lang="en-US" dirty="0"/>
          </a:p>
        </p:txBody>
      </p:sp>
      <p:sp>
        <p:nvSpPr>
          <p:cNvPr id="5" name="TextBox 4"/>
          <p:cNvSpPr txBox="1"/>
          <p:nvPr/>
        </p:nvSpPr>
        <p:spPr>
          <a:xfrm>
            <a:off x="5130026" y="1695450"/>
            <a:ext cx="3961341"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a:p>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&lt;%</a:t>
            </a:r>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for (</a:t>
            </a:r>
            <a:r>
              <a:rPr lang="en-US" sz="1400" dirty="0" err="1" smtClean="0">
                <a:solidFill>
                  <a:schemeClr val="lt1">
                    <a:alpha val="99000"/>
                  </a:schemeClr>
                </a:solidFill>
                <a:latin typeface="Consolas" pitchFamily="49" charset="0"/>
                <a:cs typeface="Consolas" pitchFamily="49" charset="0"/>
              </a:rPr>
              <a:t>int</a:t>
            </a:r>
            <a:r>
              <a:rPr lang="en-US" sz="1400" dirty="0" smtClean="0">
                <a:solidFill>
                  <a:schemeClr val="lt1">
                    <a:alpha val="99000"/>
                  </a:schemeClr>
                </a:solidFill>
                <a:latin typeface="Consolas" pitchFamily="49" charset="0"/>
                <a:cs typeface="Consolas" pitchFamily="49" charset="0"/>
              </a:rPr>
              <a:t> i = 0; i &lt; 10; i++) { </a:t>
            </a:r>
            <a:r>
              <a:rPr lang="en-US" sz="1400" b="1" dirty="0">
                <a:solidFill>
                  <a:schemeClr val="lt1">
                    <a:alpha val="99000"/>
                  </a:schemeClr>
                </a:solidFill>
                <a:latin typeface="Consolas" pitchFamily="49" charset="0"/>
                <a:cs typeface="Consolas" pitchFamily="49" charset="0"/>
              </a:rPr>
              <a:t>%&gt;</a:t>
            </a:r>
          </a:p>
          <a:p>
            <a:r>
              <a:rPr lang="en-US" sz="1400" dirty="0" smtClean="0">
                <a:solidFill>
                  <a:schemeClr val="lt1">
                    <a:alpha val="99000"/>
                  </a:schemeClr>
                </a:solidFill>
                <a:latin typeface="Consolas" pitchFamily="49" charset="0"/>
                <a:cs typeface="Consolas" pitchFamily="49" charset="0"/>
              </a:rPr>
              <a:t>    &lt;li&gt;</a:t>
            </a:r>
            <a:r>
              <a:rPr lang="en-US" sz="1400" b="1" dirty="0">
                <a:solidFill>
                  <a:schemeClr val="accent1">
                    <a:lumMod val="60000"/>
                    <a:lumOff val="40000"/>
                  </a:schemeClr>
                </a:solidFill>
                <a:latin typeface="Consolas" pitchFamily="49" charset="0"/>
                <a:cs typeface="Consolas" pitchFamily="49" charset="0"/>
              </a:rPr>
              <a:t>&lt;%</a:t>
            </a:r>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=i</a:t>
            </a:r>
            <a:r>
              <a:rPr lang="en-US" sz="1400" dirty="0" smtClean="0">
                <a:latin typeface="Consolas" pitchFamily="49" charset="0"/>
                <a:cs typeface="Consolas" pitchFamily="49" charset="0"/>
              </a:rPr>
              <a:t> </a:t>
            </a:r>
            <a:r>
              <a:rPr lang="en-US" sz="1400" b="1" dirty="0" smtClean="0">
                <a:solidFill>
                  <a:schemeClr val="accent1">
                    <a:lumMod val="60000"/>
                    <a:lumOff val="40000"/>
                  </a:schemeClr>
                </a:solidFill>
                <a:latin typeface="Consolas" pitchFamily="49" charset="0"/>
                <a:cs typeface="Consolas" pitchFamily="49" charset="0"/>
              </a:rPr>
              <a:t>%&gt;</a:t>
            </a:r>
            <a:r>
              <a:rPr lang="en-US" sz="1400" dirty="0" smtClean="0">
                <a:solidFill>
                  <a:schemeClr val="lt1">
                    <a:alpha val="99000"/>
                  </a:schemeClr>
                </a:solidFill>
                <a:latin typeface="Consolas" pitchFamily="49" charset="0"/>
                <a:cs typeface="Consolas" pitchFamily="49" charset="0"/>
              </a:rPr>
              <a:t>&lt;/li&gt;</a:t>
            </a:r>
          </a:p>
          <a:p>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&lt;%</a:t>
            </a:r>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a:t>
            </a:r>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%&gt;</a:t>
            </a:r>
          </a:p>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p:txBody>
      </p:sp>
      <p:sp>
        <p:nvSpPr>
          <p:cNvPr id="7" name="TextBox 6"/>
          <p:cNvSpPr txBox="1"/>
          <p:nvPr/>
        </p:nvSpPr>
        <p:spPr>
          <a:xfrm>
            <a:off x="5127342" y="4834295"/>
            <a:ext cx="5686400"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a:t>
            </a:r>
            <a:r>
              <a:rPr lang="en-US" sz="1400" dirty="0" smtClean="0">
                <a:solidFill>
                  <a:schemeClr val="lt1">
                    <a:alpha val="99000"/>
                  </a:schemeClr>
                </a:solidFill>
                <a:latin typeface="Consolas" pitchFamily="49" charset="0"/>
                <a:cs typeface="Consolas" pitchFamily="49" charset="0"/>
              </a:rPr>
              <a:t>for (</a:t>
            </a:r>
            <a:r>
              <a:rPr lang="en-US" sz="1400" dirty="0" err="1" smtClean="0">
                <a:solidFill>
                  <a:schemeClr val="lt1">
                    <a:alpha val="99000"/>
                  </a:schemeClr>
                </a:solidFill>
                <a:latin typeface="Consolas" pitchFamily="49" charset="0"/>
                <a:cs typeface="Consolas" pitchFamily="49" charset="0"/>
              </a:rPr>
              <a:t>int</a:t>
            </a:r>
            <a:r>
              <a:rPr lang="en-US" sz="1400" dirty="0" smtClean="0">
                <a:solidFill>
                  <a:schemeClr val="lt1">
                    <a:alpha val="99000"/>
                  </a:schemeClr>
                </a:solidFill>
                <a:latin typeface="Consolas" pitchFamily="49" charset="0"/>
                <a:cs typeface="Consolas" pitchFamily="49" charset="0"/>
              </a:rPr>
              <a:t> i = 0; i &lt; 10; i++) {</a:t>
            </a:r>
          </a:p>
          <a:p>
            <a:r>
              <a:rPr lang="en-US" sz="1400" dirty="0" smtClean="0">
                <a:solidFill>
                  <a:schemeClr val="lt1">
                    <a:alpha val="99000"/>
                  </a:schemeClr>
                </a:solidFill>
                <a:latin typeface="Consolas" pitchFamily="49" charset="0"/>
                <a:cs typeface="Consolas" pitchFamily="49" charset="0"/>
              </a:rPr>
              <a:t>    &lt;li&gt;</a:t>
            </a:r>
            <a:r>
              <a:rPr lang="en-US" sz="1400" b="1" dirty="0">
                <a:solidFill>
                  <a:schemeClr val="accent1">
                    <a:lumMod val="60000"/>
                    <a:lumOff val="40000"/>
                  </a:schemeClr>
                </a:solidFill>
                <a:latin typeface="Consolas" pitchFamily="49" charset="0"/>
                <a:cs typeface="Consolas" pitchFamily="49" charset="0"/>
              </a:rPr>
              <a:t>@</a:t>
            </a:r>
            <a:r>
              <a:rPr lang="en-US" sz="1400" dirty="0" smtClean="0">
                <a:solidFill>
                  <a:schemeClr val="lt1">
                    <a:alpha val="99000"/>
                  </a:schemeClr>
                </a:solidFill>
                <a:latin typeface="Consolas" pitchFamily="49" charset="0"/>
                <a:cs typeface="Consolas" pitchFamily="49" charset="0"/>
              </a:rPr>
              <a:t>i&lt;/li&gt;</a:t>
            </a:r>
          </a:p>
          <a:p>
            <a:r>
              <a:rPr lang="en-US" sz="1400" dirty="0" smtClean="0">
                <a:solidFill>
                  <a:schemeClr val="lt1">
                    <a:alpha val="99000"/>
                  </a:schemeClr>
                </a:solidFill>
                <a:latin typeface="Consolas" pitchFamily="49" charset="0"/>
                <a:cs typeface="Consolas" pitchFamily="49" charset="0"/>
              </a:rPr>
              <a:t>  }</a:t>
            </a:r>
          </a:p>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p:txBody>
      </p:sp>
      <p:sp>
        <p:nvSpPr>
          <p:cNvPr id="8" name="Rectangle 7"/>
          <p:cNvSpPr/>
          <p:nvPr/>
        </p:nvSpPr>
        <p:spPr>
          <a:xfrm>
            <a:off x="1337469" y="4834295"/>
            <a:ext cx="4410625" cy="1077218"/>
          </a:xfrm>
          <a:prstGeom prst="rect">
            <a:avLst/>
          </a:prstGeom>
        </p:spPr>
        <p:txBody>
          <a:bodyPr wrap="square">
            <a:spAutoFit/>
          </a:bodyPr>
          <a:lstStyle/>
          <a:p>
            <a:r>
              <a:rPr lang="en-US" sz="4000" dirty="0">
                <a:solidFill>
                  <a:schemeClr val="accent2">
                    <a:alpha val="99000"/>
                  </a:schemeClr>
                </a:solidFill>
                <a:latin typeface="Segoe UI Light" pitchFamily="34" charset="0"/>
              </a:rPr>
              <a:t>Razor</a:t>
            </a:r>
            <a:r>
              <a:rPr lang="en-US" sz="3200" dirty="0">
                <a:solidFill>
                  <a:schemeClr val="accent2">
                    <a:alpha val="99000"/>
                  </a:schemeClr>
                </a:solidFill>
                <a:latin typeface="Segoe UI Light" pitchFamily="34" charset="0"/>
              </a:rPr>
              <a:t> </a:t>
            </a:r>
            <a:r>
              <a:rPr lang="en-US" sz="3200" dirty="0">
                <a:solidFill>
                  <a:schemeClr val="tx2">
                    <a:alpha val="99000"/>
                  </a:schemeClr>
                </a:solidFill>
                <a:latin typeface="Segoe UI Light" pitchFamily="34" charset="0"/>
              </a:rPr>
              <a:t/>
            </a:r>
            <a:br>
              <a:rPr lang="en-US" sz="3200" dirty="0">
                <a:solidFill>
                  <a:schemeClr val="tx2">
                    <a:alpha val="99000"/>
                  </a:schemeClr>
                </a:solidFill>
                <a:latin typeface="Segoe UI Light" pitchFamily="34" charset="0"/>
              </a:rPr>
            </a:br>
            <a:r>
              <a:rPr lang="en-US" dirty="0">
                <a:solidFill>
                  <a:schemeClr val="tx2">
                    <a:alpha val="99000"/>
                  </a:schemeClr>
                </a:solidFill>
                <a:latin typeface="Segoe UI Light" pitchFamily="34" charset="0"/>
              </a:rPr>
              <a:t>(2 markup transitions</a:t>
            </a:r>
            <a:r>
              <a:rPr lang="en-US" dirty="0" smtClean="0">
                <a:solidFill>
                  <a:schemeClr val="tx2">
                    <a:alpha val="99000"/>
                  </a:schemeClr>
                </a:solidFill>
                <a:latin typeface="Segoe UI Light" pitchFamily="34" charset="0"/>
              </a:rPr>
              <a:t>)</a:t>
            </a:r>
            <a:endParaRPr lang="en-US" dirty="0">
              <a:solidFill>
                <a:schemeClr val="tx2">
                  <a:alpha val="99000"/>
                </a:schemeClr>
              </a:solidFill>
              <a:latin typeface="Segoe UI Light" pitchFamily="34" charset="0"/>
            </a:endParaRPr>
          </a:p>
        </p:txBody>
      </p:sp>
      <p:sp>
        <p:nvSpPr>
          <p:cNvPr id="9" name="Rectangle 8"/>
          <p:cNvSpPr/>
          <p:nvPr/>
        </p:nvSpPr>
        <p:spPr>
          <a:xfrm>
            <a:off x="1337469" y="1695450"/>
            <a:ext cx="4410625" cy="1077218"/>
          </a:xfrm>
          <a:prstGeom prst="rect">
            <a:avLst/>
          </a:prstGeom>
        </p:spPr>
        <p:txBody>
          <a:bodyPr wrap="square">
            <a:spAutoFit/>
          </a:bodyPr>
          <a:lstStyle/>
          <a:p>
            <a:r>
              <a:rPr lang="en-US" sz="4000" dirty="0" smtClean="0">
                <a:solidFill>
                  <a:schemeClr val="accent2">
                    <a:alpha val="99000"/>
                  </a:schemeClr>
                </a:solidFill>
                <a:latin typeface="Segoe UI Light" pitchFamily="34" charset="0"/>
              </a:rPr>
              <a:t>Web Forms </a:t>
            </a:r>
            <a:r>
              <a:rPr lang="en-US" sz="3200" dirty="0" smtClean="0">
                <a:solidFill>
                  <a:schemeClr val="tx2">
                    <a:alpha val="99000"/>
                  </a:schemeClr>
                </a:solidFill>
                <a:latin typeface="Segoe UI Light" pitchFamily="34" charset="0"/>
              </a:rPr>
              <a:t/>
            </a:r>
            <a:br>
              <a:rPr lang="en-US" sz="3200"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(6 markup transitions)</a:t>
            </a:r>
          </a:p>
        </p:txBody>
      </p:sp>
      <p:sp>
        <p:nvSpPr>
          <p:cNvPr id="10" name="TextBox 9"/>
          <p:cNvSpPr txBox="1"/>
          <p:nvPr/>
        </p:nvSpPr>
        <p:spPr>
          <a:xfrm>
            <a:off x="5130023" y="3049429"/>
            <a:ext cx="5686400" cy="1600438"/>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a:p>
            <a:r>
              <a:rPr lang="en-US" sz="1400" b="1" dirty="0">
                <a:solidFill>
                  <a:schemeClr val="accent1">
                    <a:lumMod val="60000"/>
                    <a:lumOff val="40000"/>
                  </a:schemeClr>
                </a:solidFill>
                <a:latin typeface="Consolas" pitchFamily="49" charset="0"/>
                <a:cs typeface="Consolas" pitchFamily="49" charset="0"/>
              </a:rPr>
              <a:t>  &lt;?</a:t>
            </a:r>
            <a:r>
              <a:rPr lang="en-US" sz="1400" b="1" dirty="0" err="1">
                <a:solidFill>
                  <a:schemeClr val="accent1">
                    <a:lumMod val="60000"/>
                    <a:lumOff val="40000"/>
                  </a:schemeClr>
                </a:solidFill>
                <a:latin typeface="Consolas" pitchFamily="49" charset="0"/>
                <a:cs typeface="Consolas" pitchFamily="49" charset="0"/>
              </a:rPr>
              <a:t>php</a:t>
            </a:r>
            <a:r>
              <a:rPr lang="en-US" sz="1400" b="1" dirty="0">
                <a:solidFill>
                  <a:schemeClr val="accent1">
                    <a:lumMod val="60000"/>
                    <a:lumOff val="40000"/>
                  </a:schemeClr>
                </a:solidFill>
                <a:latin typeface="Consolas" pitchFamily="49" charset="0"/>
                <a:cs typeface="Consolas" pitchFamily="49" charset="0"/>
              </a:rPr>
              <a:t> </a:t>
            </a:r>
          </a:p>
          <a:p>
            <a:r>
              <a:rPr lang="en-US" sz="1400" dirty="0" smtClean="0">
                <a:solidFill>
                  <a:srgbClr val="FF0000"/>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for ($i = 0; $i &lt; 10; $i++) {</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echo</a:t>
            </a:r>
            <a:r>
              <a:rPr lang="en-US" sz="1400" dirty="0" smtClean="0">
                <a:solidFill>
                  <a:schemeClr val="lt1">
                    <a:alpha val="99000"/>
                  </a:schemeClr>
                </a:solidFill>
                <a:latin typeface="Consolas" pitchFamily="49" charset="0"/>
                <a:cs typeface="Consolas" pitchFamily="49" charset="0"/>
              </a:rPr>
              <a:t>("&lt;li&gt;$i&lt;/li&gt;");</a:t>
            </a:r>
          </a:p>
          <a:p>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a:t>
            </a:r>
            <a:r>
              <a:rPr lang="en-US" sz="1400" dirty="0" smtClean="0">
                <a:latin typeface="Consolas" pitchFamily="49" charset="0"/>
                <a:cs typeface="Consolas" pitchFamily="49" charset="0"/>
              </a:rPr>
              <a:t>    </a:t>
            </a:r>
          </a:p>
          <a:p>
            <a:r>
              <a:rPr lang="en-US" sz="1400" b="1" dirty="0">
                <a:solidFill>
                  <a:schemeClr val="accent1">
                    <a:lumMod val="60000"/>
                    <a:lumOff val="40000"/>
                  </a:schemeClr>
                </a:solidFill>
                <a:latin typeface="Consolas" pitchFamily="49" charset="0"/>
                <a:cs typeface="Consolas" pitchFamily="49" charset="0"/>
              </a:rPr>
              <a:t>  ?&gt;</a:t>
            </a:r>
          </a:p>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p:txBody>
      </p:sp>
      <p:sp>
        <p:nvSpPr>
          <p:cNvPr id="11" name="Rectangle 10"/>
          <p:cNvSpPr/>
          <p:nvPr/>
        </p:nvSpPr>
        <p:spPr>
          <a:xfrm>
            <a:off x="1369228" y="3049429"/>
            <a:ext cx="4609817" cy="1446550"/>
          </a:xfrm>
          <a:prstGeom prst="rect">
            <a:avLst/>
          </a:prstGeom>
        </p:spPr>
        <p:txBody>
          <a:bodyPr wrap="square">
            <a:spAutoFit/>
          </a:bodyPr>
          <a:lstStyle/>
          <a:p>
            <a:r>
              <a:rPr lang="en-US" sz="4000" dirty="0">
                <a:solidFill>
                  <a:schemeClr val="accent2">
                    <a:alpha val="99000"/>
                  </a:schemeClr>
                </a:solidFill>
                <a:latin typeface="Segoe UI Light" pitchFamily="34" charset="0"/>
              </a:rPr>
              <a:t>PHP</a:t>
            </a:r>
            <a:r>
              <a:rPr lang="en-US" sz="3200" dirty="0">
                <a:solidFill>
                  <a:schemeClr val="tx2">
                    <a:alpha val="99000"/>
                  </a:schemeClr>
                </a:solidFill>
                <a:latin typeface="Segoe UI Light" pitchFamily="34" charset="0"/>
              </a:rPr>
              <a:t/>
            </a:r>
            <a:br>
              <a:rPr lang="en-US" sz="3200" dirty="0">
                <a:solidFill>
                  <a:schemeClr val="tx2">
                    <a:alpha val="99000"/>
                  </a:schemeClr>
                </a:solidFill>
                <a:latin typeface="Segoe UI Light" pitchFamily="34" charset="0"/>
              </a:rPr>
            </a:br>
            <a:r>
              <a:rPr lang="en-US" dirty="0">
                <a:solidFill>
                  <a:schemeClr val="tx2">
                    <a:alpha val="99000"/>
                  </a:schemeClr>
                </a:solidFill>
                <a:latin typeface="Segoe UI Light" pitchFamily="34" charset="0"/>
              </a:rPr>
              <a:t>(2 markup transitions </a:t>
            </a:r>
            <a:r>
              <a:rPr lang="en-US" dirty="0" smtClean="0">
                <a:solidFill>
                  <a:schemeClr val="tx2">
                    <a:alpha val="99000"/>
                  </a:schemeClr>
                </a:solidFill>
                <a:latin typeface="Segoe UI Light" pitchFamily="34" charset="0"/>
              </a:rPr>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&amp; </a:t>
            </a:r>
            <a:r>
              <a:rPr lang="en-US" dirty="0">
                <a:solidFill>
                  <a:schemeClr val="tx2">
                    <a:alpha val="99000"/>
                  </a:schemeClr>
                </a:solidFill>
                <a:latin typeface="Segoe UI Light" pitchFamily="34" charset="0"/>
              </a:rPr>
              <a:t>an echo</a:t>
            </a:r>
            <a:r>
              <a:rPr lang="en-US" dirty="0" smtClean="0">
                <a:solidFill>
                  <a:schemeClr val="tx2">
                    <a:alpha val="99000"/>
                  </a:schemeClr>
                </a:solidFill>
                <a:latin typeface="Segoe UI Light" pitchFamily="34" charset="0"/>
              </a:rPr>
              <a:t>)</a:t>
            </a:r>
            <a:endParaRPr lang="en-US" dirty="0">
              <a:solidFill>
                <a:schemeClr val="tx2">
                  <a:alpha val="99000"/>
                </a:schemeClr>
              </a:solidFill>
              <a:latin typeface="Segoe UI Light" pitchFamily="34" charset="0"/>
            </a:endParaRPr>
          </a:p>
        </p:txBody>
      </p:sp>
      <p:sp>
        <p:nvSpPr>
          <p:cNvPr id="15" name="Rectangle 14"/>
          <p:cNvSpPr/>
          <p:nvPr/>
        </p:nvSpPr>
        <p:spPr bwMode="auto">
          <a:xfrm>
            <a:off x="9091367" y="1695450"/>
            <a:ext cx="1725056" cy="116955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1433823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2" y="4834296"/>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 name="Rectangle 14"/>
          <p:cNvSpPr/>
          <p:nvPr/>
        </p:nvSpPr>
        <p:spPr bwMode="auto">
          <a:xfrm>
            <a:off x="-1" y="3264873"/>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8670"/>
            <a:ext cx="12188825" cy="138177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Move From Code to Markup Easily with Razor</a:t>
            </a:r>
            <a:endParaRPr lang="en-US" sz="4800" dirty="0"/>
          </a:p>
        </p:txBody>
      </p:sp>
      <p:sp>
        <p:nvSpPr>
          <p:cNvPr id="5" name="TextBox 4"/>
          <p:cNvSpPr txBox="1"/>
          <p:nvPr/>
        </p:nvSpPr>
        <p:spPr>
          <a:xfrm>
            <a:off x="5130025" y="1695450"/>
            <a:ext cx="5686397"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a:t>
            </a:r>
          </a:p>
        </p:txBody>
      </p:sp>
      <p:sp>
        <p:nvSpPr>
          <p:cNvPr id="6" name="TextBox 5"/>
          <p:cNvSpPr txBox="1"/>
          <p:nvPr/>
        </p:nvSpPr>
        <p:spPr>
          <a:xfrm>
            <a:off x="5127342" y="4834296"/>
            <a:ext cx="5689082"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 Your name: @name</a:t>
            </a:r>
          </a:p>
          <a:p>
            <a:r>
              <a:rPr lang="en-US" sz="1400" dirty="0" smtClean="0">
                <a:solidFill>
                  <a:schemeClr val="lt1">
                    <a:alpha val="99000"/>
                  </a:schemeClr>
                </a:solidFill>
                <a:latin typeface="Consolas" pitchFamily="49" charset="0"/>
                <a:cs typeface="Consolas" pitchFamily="49" charset="0"/>
              </a:rPr>
              <a:t>}</a:t>
            </a:r>
          </a:p>
        </p:txBody>
      </p:sp>
      <p:sp>
        <p:nvSpPr>
          <p:cNvPr id="7" name="Rectangle 6"/>
          <p:cNvSpPr/>
          <p:nvPr/>
        </p:nvSpPr>
        <p:spPr>
          <a:xfrm>
            <a:off x="1370816" y="4834296"/>
            <a:ext cx="4608230" cy="1446550"/>
          </a:xfrm>
          <a:prstGeom prst="rect">
            <a:avLst/>
          </a:prstGeom>
        </p:spPr>
        <p:txBody>
          <a:bodyPr wrap="square">
            <a:spAutoFit/>
          </a:bodyPr>
          <a:lstStyle/>
          <a:p>
            <a:r>
              <a:rPr lang="en-US" sz="4000" dirty="0">
                <a:solidFill>
                  <a:schemeClr val="accent2">
                    <a:alpha val="99000"/>
                  </a:schemeClr>
                </a:solidFill>
                <a:latin typeface="Segoe UI Light" pitchFamily="34" charset="0"/>
              </a:rPr>
              <a:t>Option 3:</a:t>
            </a:r>
          </a:p>
          <a:p>
            <a:r>
              <a:rPr lang="en-US" dirty="0">
                <a:solidFill>
                  <a:schemeClr val="tx2">
                    <a:alpha val="99000"/>
                  </a:schemeClr>
                </a:solidFill>
                <a:latin typeface="Segoe UI Light" pitchFamily="34" charset="0"/>
              </a:rPr>
              <a:t>Single line of </a:t>
            </a:r>
            <a:r>
              <a:rPr lang="en-US" dirty="0" smtClean="0">
                <a:solidFill>
                  <a:schemeClr val="tx2">
                    <a:alpha val="99000"/>
                  </a:schemeClr>
                </a:solidFill>
                <a:latin typeface="Segoe UI Light" pitchFamily="34" charset="0"/>
              </a:rPr>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output in </a:t>
            </a:r>
            <a:r>
              <a:rPr lang="en-US" dirty="0">
                <a:solidFill>
                  <a:schemeClr val="tx2">
                    <a:alpha val="99000"/>
                  </a:schemeClr>
                </a:solidFill>
                <a:latin typeface="Segoe UI Light" pitchFamily="34" charset="0"/>
              </a:rPr>
              <a:t>markup</a:t>
            </a:r>
          </a:p>
        </p:txBody>
      </p:sp>
      <p:sp>
        <p:nvSpPr>
          <p:cNvPr id="8" name="Rectangle 7"/>
          <p:cNvSpPr/>
          <p:nvPr/>
        </p:nvSpPr>
        <p:spPr>
          <a:xfrm>
            <a:off x="1369229" y="1698670"/>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1:</a:t>
            </a:r>
          </a:p>
          <a:p>
            <a:r>
              <a:rPr lang="en-US" dirty="0">
                <a:solidFill>
                  <a:schemeClr val="tx2">
                    <a:alpha val="99000"/>
                  </a:schemeClr>
                </a:solidFill>
                <a:latin typeface="Segoe UI Light" pitchFamily="34" charset="0"/>
              </a:rPr>
              <a:t>HTML Block</a:t>
            </a:r>
          </a:p>
        </p:txBody>
      </p:sp>
      <p:sp>
        <p:nvSpPr>
          <p:cNvPr id="9" name="TextBox 8"/>
          <p:cNvSpPr txBox="1"/>
          <p:nvPr/>
        </p:nvSpPr>
        <p:spPr>
          <a:xfrm>
            <a:off x="5130024" y="3264873"/>
            <a:ext cx="5686400"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a:t>
            </a:r>
          </a:p>
        </p:txBody>
      </p:sp>
      <p:sp>
        <p:nvSpPr>
          <p:cNvPr id="10" name="Rectangle 9"/>
          <p:cNvSpPr/>
          <p:nvPr/>
        </p:nvSpPr>
        <p:spPr>
          <a:xfrm>
            <a:off x="1369228" y="3264873"/>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2:</a:t>
            </a:r>
          </a:p>
          <a:p>
            <a:r>
              <a:rPr lang="en-US" dirty="0">
                <a:solidFill>
                  <a:schemeClr val="tx2">
                    <a:alpha val="99000"/>
                  </a:schemeClr>
                </a:solidFill>
                <a:latin typeface="Segoe UI Light" pitchFamily="34" charset="0"/>
              </a:rPr>
              <a:t>Text Block</a:t>
            </a:r>
          </a:p>
        </p:txBody>
      </p:sp>
    </p:spTree>
    <p:extLst>
      <p:ext uri="{BB962C8B-B14F-4D97-AF65-F5344CB8AC3E}">
        <p14:creationId xmlns:p14="http://schemas.microsoft.com/office/powerpoint/2010/main" val="13669622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2" y="4173254"/>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 name="Rectangle 12"/>
          <p:cNvSpPr/>
          <p:nvPr/>
        </p:nvSpPr>
        <p:spPr bwMode="auto">
          <a:xfrm>
            <a:off x="-1" y="3048230"/>
            <a:ext cx="12188825" cy="954107"/>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5450"/>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Commenting in Razor</a:t>
            </a:r>
            <a:endParaRPr lang="en-US" dirty="0"/>
          </a:p>
        </p:txBody>
      </p:sp>
      <p:sp>
        <p:nvSpPr>
          <p:cNvPr id="4" name="TextBox 3"/>
          <p:cNvSpPr txBox="1"/>
          <p:nvPr/>
        </p:nvSpPr>
        <p:spPr>
          <a:xfrm>
            <a:off x="5130025" y="1695450"/>
            <a:ext cx="5686397"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    Hello World</a:t>
            </a:r>
          </a:p>
          <a:p>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a:t>
            </a:r>
          </a:p>
        </p:txBody>
      </p:sp>
      <p:sp>
        <p:nvSpPr>
          <p:cNvPr id="5" name="TextBox 4"/>
          <p:cNvSpPr txBox="1"/>
          <p:nvPr/>
        </p:nvSpPr>
        <p:spPr>
          <a:xfrm>
            <a:off x="5127340" y="4187964"/>
            <a:ext cx="5689082"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 </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@name</a:t>
            </a:r>
          </a:p>
          <a:p>
            <a:r>
              <a:rPr lang="en-US" sz="1400" dirty="0" smtClean="0">
                <a:solidFill>
                  <a:schemeClr val="lt1">
                    <a:alpha val="99000"/>
                  </a:schemeClr>
                </a:solidFill>
                <a:latin typeface="Consolas" pitchFamily="49" charset="0"/>
                <a:cs typeface="Consolas" pitchFamily="49" charset="0"/>
              </a:rPr>
              <a:t>  }</a:t>
            </a:r>
          </a:p>
          <a:p>
            <a:r>
              <a:rPr lang="en-US" sz="1400" dirty="0" smtClean="0">
                <a:solidFill>
                  <a:schemeClr val="lt1">
                    <a:alpha val="99000"/>
                  </a:schemeClr>
                </a:solidFill>
                <a:latin typeface="Consolas" pitchFamily="49" charset="0"/>
                <a:cs typeface="Consolas" pitchFamily="49" charset="0"/>
              </a:rPr>
              <a:t>*@</a:t>
            </a:r>
          </a:p>
        </p:txBody>
      </p:sp>
      <p:sp>
        <p:nvSpPr>
          <p:cNvPr id="6" name="Rectangle 5"/>
          <p:cNvSpPr/>
          <p:nvPr/>
        </p:nvSpPr>
        <p:spPr>
          <a:xfrm>
            <a:off x="1366546" y="4187964"/>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3:</a:t>
            </a:r>
          </a:p>
          <a:p>
            <a:r>
              <a:rPr lang="en-US" dirty="0">
                <a:solidFill>
                  <a:schemeClr val="tx2">
                    <a:alpha val="99000"/>
                  </a:schemeClr>
                </a:solidFill>
                <a:latin typeface="Segoe UI Light" pitchFamily="34" charset="0"/>
              </a:rPr>
              <a:t>Both</a:t>
            </a:r>
          </a:p>
        </p:txBody>
      </p:sp>
      <p:sp>
        <p:nvSpPr>
          <p:cNvPr id="7" name="Rectangle 6"/>
          <p:cNvSpPr/>
          <p:nvPr/>
        </p:nvSpPr>
        <p:spPr>
          <a:xfrm>
            <a:off x="1369225" y="1695450"/>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1:</a:t>
            </a:r>
          </a:p>
          <a:p>
            <a:r>
              <a:rPr lang="en-US" dirty="0">
                <a:solidFill>
                  <a:schemeClr val="tx2">
                    <a:alpha val="99000"/>
                  </a:schemeClr>
                </a:solidFill>
                <a:latin typeface="Segoe UI Light" pitchFamily="34" charset="0"/>
              </a:rPr>
              <a:t>Markup</a:t>
            </a:r>
          </a:p>
        </p:txBody>
      </p:sp>
      <p:sp>
        <p:nvSpPr>
          <p:cNvPr id="8" name="TextBox 7"/>
          <p:cNvSpPr txBox="1"/>
          <p:nvPr/>
        </p:nvSpPr>
        <p:spPr>
          <a:xfrm>
            <a:off x="5130024" y="3049429"/>
            <a:ext cx="5686400"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 </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//@name</a:t>
            </a:r>
          </a:p>
          <a:p>
            <a:r>
              <a:rPr lang="en-US" sz="1400" dirty="0" smtClean="0">
                <a:solidFill>
                  <a:schemeClr val="lt1">
                    <a:alpha val="99000"/>
                  </a:schemeClr>
                </a:solidFill>
                <a:latin typeface="Consolas" pitchFamily="49" charset="0"/>
                <a:cs typeface="Consolas" pitchFamily="49" charset="0"/>
              </a:rPr>
              <a:t>}</a:t>
            </a:r>
          </a:p>
        </p:txBody>
      </p:sp>
      <p:sp>
        <p:nvSpPr>
          <p:cNvPr id="9" name="Rectangle 8"/>
          <p:cNvSpPr/>
          <p:nvPr/>
        </p:nvSpPr>
        <p:spPr>
          <a:xfrm>
            <a:off x="1369228" y="2986674"/>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2:</a:t>
            </a:r>
          </a:p>
          <a:p>
            <a:r>
              <a:rPr lang="en-US" dirty="0">
                <a:solidFill>
                  <a:schemeClr val="tx2">
                    <a:alpha val="99000"/>
                  </a:schemeClr>
                </a:solidFill>
                <a:latin typeface="Segoe UI Light" pitchFamily="34" charset="0"/>
              </a:rPr>
              <a:t>Code</a:t>
            </a:r>
          </a:p>
        </p:txBody>
      </p:sp>
    </p:spTree>
    <p:extLst>
      <p:ext uri="{BB962C8B-B14F-4D97-AF65-F5344CB8AC3E}">
        <p14:creationId xmlns:p14="http://schemas.microsoft.com/office/powerpoint/2010/main" val="376770622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Razor Syntax</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07109626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Database</a:t>
            </a:r>
            <a:endParaRPr lang="en-US" dirty="0"/>
          </a:p>
        </p:txBody>
      </p:sp>
      <p:sp>
        <p:nvSpPr>
          <p:cNvPr id="5" name="Content Placeholder 4"/>
          <p:cNvSpPr>
            <a:spLocks noGrp="1"/>
          </p:cNvSpPr>
          <p:nvPr>
            <p:ph type="body" sz="quarter" idx="10"/>
          </p:nvPr>
        </p:nvSpPr>
        <p:spPr>
          <a:xfrm>
            <a:off x="519112" y="1447799"/>
            <a:ext cx="11149013" cy="1999009"/>
          </a:xfrm>
        </p:spPr>
        <p:txBody>
          <a:bodyPr numCol="2"/>
          <a:lstStyle/>
          <a:p>
            <a:r>
              <a:rPr lang="en-US" dirty="0" smtClean="0">
                <a:solidFill>
                  <a:schemeClr val="accent2">
                    <a:alpha val="99000"/>
                  </a:schemeClr>
                </a:solidFill>
              </a:rPr>
              <a:t>SQL Compact Edition</a:t>
            </a:r>
          </a:p>
          <a:p>
            <a:pPr lvl="1"/>
            <a:r>
              <a:rPr lang="en-US" sz="3200" dirty="0" smtClean="0">
                <a:latin typeface="Segoe UI Light" pitchFamily="34" charset="0"/>
              </a:rPr>
              <a:t>File-based, so it’s portable. </a:t>
            </a:r>
            <a:br>
              <a:rPr lang="en-US" sz="3200" dirty="0" smtClean="0">
                <a:latin typeface="Segoe UI Light" pitchFamily="34" charset="0"/>
              </a:rPr>
            </a:br>
            <a:r>
              <a:rPr lang="en-US" sz="3200" dirty="0" smtClean="0">
                <a:latin typeface="Segoe UI Light" pitchFamily="34" charset="0"/>
              </a:rPr>
              <a:t>Runs without a server.</a:t>
            </a:r>
            <a:br>
              <a:rPr lang="en-US" sz="3200" dirty="0" smtClean="0">
                <a:latin typeface="Segoe UI Light" pitchFamily="34" charset="0"/>
              </a:rPr>
            </a:br>
            <a:endParaRPr lang="en-US" sz="3200" dirty="0" smtClean="0">
              <a:latin typeface="Segoe UI Light" pitchFamily="34" charset="0"/>
            </a:endParaRPr>
          </a:p>
          <a:p>
            <a:r>
              <a:rPr lang="en-US" dirty="0" smtClean="0">
                <a:solidFill>
                  <a:schemeClr val="accent2">
                    <a:alpha val="99000"/>
                  </a:schemeClr>
                </a:solidFill>
              </a:rPr>
              <a:t>Easy to design, </a:t>
            </a:r>
            <a:br>
              <a:rPr lang="en-US" dirty="0" smtClean="0">
                <a:solidFill>
                  <a:schemeClr val="accent2">
                    <a:alpha val="99000"/>
                  </a:schemeClr>
                </a:solidFill>
              </a:rPr>
            </a:br>
            <a:r>
              <a:rPr lang="en-US" dirty="0" smtClean="0">
                <a:solidFill>
                  <a:schemeClr val="accent2">
                    <a:alpha val="99000"/>
                  </a:schemeClr>
                </a:solidFill>
              </a:rPr>
              <a:t>easy to code against</a:t>
            </a:r>
          </a:p>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3284189"/>
            <a:ext cx="4804410" cy="2965799"/>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contourClr>
              <a:srgbClr val="FFFFFF"/>
            </a:contourClr>
          </a:sp3d>
          <a:extLst/>
        </p:spPr>
      </p:pic>
      <p:sp>
        <p:nvSpPr>
          <p:cNvPr id="6" name="TextBox 5"/>
          <p:cNvSpPr txBox="1"/>
          <p:nvPr/>
        </p:nvSpPr>
        <p:spPr>
          <a:xfrm>
            <a:off x="3698777" y="5691387"/>
            <a:ext cx="1553630" cy="461665"/>
          </a:xfrm>
          <a:prstGeom prst="rect">
            <a:avLst/>
          </a:prstGeom>
          <a:noFill/>
        </p:spPr>
        <p:txBody>
          <a:bodyPr wrap="none" rtlCol="0">
            <a:spAutoFit/>
          </a:bodyPr>
          <a:lstStyle/>
          <a:p>
            <a:r>
              <a:rPr lang="en-US" sz="2400" dirty="0" smtClean="0">
                <a:solidFill>
                  <a:schemeClr val="bg1">
                    <a:alpha val="99000"/>
                  </a:schemeClr>
                </a:solidFill>
              </a:rPr>
              <a:t>Designing</a:t>
            </a:r>
            <a:endParaRPr lang="en-US" sz="2400" dirty="0">
              <a:solidFill>
                <a:schemeClr val="bg1">
                  <a:alpha val="99000"/>
                </a:schemeClr>
              </a:solidFill>
            </a:endParaRPr>
          </a:p>
        </p:txBody>
      </p:sp>
      <p:sp>
        <p:nvSpPr>
          <p:cNvPr id="9" name="TextBox 8"/>
          <p:cNvSpPr txBox="1"/>
          <p:nvPr/>
        </p:nvSpPr>
        <p:spPr>
          <a:xfrm>
            <a:off x="5989663" y="4666588"/>
            <a:ext cx="5686400"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db</a:t>
            </a:r>
            <a:r>
              <a:rPr lang="en-US" sz="1400" dirty="0" smtClean="0">
                <a:solidFill>
                  <a:schemeClr val="lt1">
                    <a:alpha val="99000"/>
                  </a:schemeClr>
                </a:solidFill>
                <a:latin typeface="Consolas" pitchFamily="49" charset="0"/>
                <a:cs typeface="Consolas" pitchFamily="49" charset="0"/>
              </a:rPr>
              <a:t> = </a:t>
            </a:r>
            <a:r>
              <a:rPr lang="en-US" sz="1400" dirty="0" err="1" smtClean="0">
                <a:solidFill>
                  <a:schemeClr val="lt1">
                    <a:alpha val="99000"/>
                  </a:schemeClr>
                </a:solidFill>
                <a:latin typeface="Consolas" pitchFamily="49" charset="0"/>
                <a:cs typeface="Consolas" pitchFamily="49" charset="0"/>
              </a:rPr>
              <a:t>Database.Open</a:t>
            </a:r>
            <a:r>
              <a:rPr lang="en-US" sz="1400" dirty="0" smtClean="0">
                <a:solidFill>
                  <a:schemeClr val="lt1">
                    <a:alpha val="99000"/>
                  </a:schemeClr>
                </a:solidFill>
                <a:latin typeface="Consolas" pitchFamily="49" charset="0"/>
                <a:cs typeface="Consolas" pitchFamily="49" charset="0"/>
              </a:rPr>
              <a:t>("</a:t>
            </a:r>
            <a:r>
              <a:rPr lang="en-US" sz="1400" dirty="0" err="1" smtClean="0">
                <a:solidFill>
                  <a:schemeClr val="lt1">
                    <a:alpha val="99000"/>
                  </a:schemeClr>
                </a:solidFill>
                <a:latin typeface="Consolas" pitchFamily="49" charset="0"/>
                <a:cs typeface="Consolas" pitchFamily="49" charset="0"/>
              </a:rPr>
              <a:t>ArtGallery</a:t>
            </a:r>
            <a:r>
              <a:rPr lang="en-US" sz="1400" dirty="0" smtClean="0">
                <a:solidFill>
                  <a:schemeClr val="lt1">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product = </a:t>
            </a:r>
            <a:r>
              <a:rPr lang="en-US" sz="1400" dirty="0" err="1" smtClean="0">
                <a:solidFill>
                  <a:schemeClr val="lt1">
                    <a:alpha val="99000"/>
                  </a:schemeClr>
                </a:solidFill>
                <a:latin typeface="Consolas" pitchFamily="49" charset="0"/>
                <a:cs typeface="Consolas" pitchFamily="49" charset="0"/>
              </a:rPr>
              <a:t>db.Query</a:t>
            </a:r>
            <a:r>
              <a:rPr lang="en-US" sz="1400" dirty="0" smtClean="0">
                <a:solidFill>
                  <a:schemeClr val="lt1">
                    <a:alpha val="99000"/>
                  </a:schemeClr>
                </a:solidFill>
                <a:latin typeface="Consolas" pitchFamily="49" charset="0"/>
                <a:cs typeface="Consolas" pitchFamily="49" charset="0"/>
              </a:rPr>
              <a:t>("SELECT * FROM PRODUCTS); </a:t>
            </a:r>
          </a:p>
          <a:p>
            <a:r>
              <a:rPr lang="en-US" sz="1400" dirty="0" smtClean="0">
                <a:solidFill>
                  <a:schemeClr val="lt1">
                    <a:alpha val="99000"/>
                  </a:schemeClr>
                </a:solidFill>
                <a:latin typeface="Consolas" pitchFamily="49" charset="0"/>
                <a:cs typeface="Consolas" pitchFamily="49" charset="0"/>
              </a:rPr>
              <a:t>}</a:t>
            </a:r>
          </a:p>
        </p:txBody>
      </p:sp>
      <p:sp>
        <p:nvSpPr>
          <p:cNvPr id="10" name="TextBox 9"/>
          <p:cNvSpPr txBox="1"/>
          <p:nvPr/>
        </p:nvSpPr>
        <p:spPr>
          <a:xfrm>
            <a:off x="5989663" y="5691387"/>
            <a:ext cx="1168910" cy="461665"/>
          </a:xfrm>
          <a:prstGeom prst="rect">
            <a:avLst/>
          </a:prstGeom>
          <a:noFill/>
        </p:spPr>
        <p:txBody>
          <a:bodyPr wrap="none" rtlCol="0">
            <a:spAutoFit/>
          </a:bodyPr>
          <a:lstStyle/>
          <a:p>
            <a:r>
              <a:rPr lang="en-US" sz="2400" dirty="0" smtClean="0">
                <a:solidFill>
                  <a:schemeClr val="tx2">
                    <a:alpha val="99000"/>
                  </a:schemeClr>
                </a:solidFill>
              </a:rPr>
              <a:t>Coding</a:t>
            </a:r>
            <a:endParaRPr lang="en-US" sz="2400" dirty="0">
              <a:solidFill>
                <a:schemeClr val="tx2">
                  <a:alpha val="99000"/>
                </a:schemeClr>
              </a:solidFill>
            </a:endParaRPr>
          </a:p>
        </p:txBody>
      </p:sp>
    </p:spTree>
    <p:extLst>
      <p:ext uri="{BB962C8B-B14F-4D97-AF65-F5344CB8AC3E}">
        <p14:creationId xmlns:p14="http://schemas.microsoft.com/office/powerpoint/2010/main" val="2032105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Database Access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27639333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Display Your Data Easily with </a:t>
            </a:r>
            <a:r>
              <a:rPr lang="en-US" dirty="0" err="1" smtClean="0"/>
              <a:t>WebGrid</a:t>
            </a:r>
            <a:endParaRPr lang="en-US" dirty="0"/>
          </a:p>
        </p:txBody>
      </p:sp>
      <p:sp>
        <p:nvSpPr>
          <p:cNvPr id="5" name="Content Placeholder 4"/>
          <p:cNvSpPr>
            <a:spLocks noGrp="1"/>
          </p:cNvSpPr>
          <p:nvPr>
            <p:ph type="body" sz="quarter" idx="10"/>
          </p:nvPr>
        </p:nvSpPr>
        <p:spPr>
          <a:xfrm>
            <a:off x="519112" y="1447799"/>
            <a:ext cx="11149013" cy="1112612"/>
          </a:xfrm>
        </p:spPr>
        <p:txBody>
          <a:bodyPr/>
          <a:lstStyle/>
          <a:p>
            <a:r>
              <a:rPr lang="en-US" sz="3600" dirty="0" smtClean="0"/>
              <a:t>Displays your data quickly and easily</a:t>
            </a:r>
          </a:p>
          <a:p>
            <a:r>
              <a:rPr lang="en-US" sz="3600" dirty="0" smtClean="0"/>
              <a:t>Lots of options to customize layout, appearance, paging etc.</a:t>
            </a:r>
            <a:endParaRPr lang="en-US" sz="3600" dirty="0"/>
          </a:p>
        </p:txBody>
      </p:sp>
      <p:sp>
        <p:nvSpPr>
          <p:cNvPr id="14" name="TextBox 13"/>
          <p:cNvSpPr txBox="1"/>
          <p:nvPr/>
        </p:nvSpPr>
        <p:spPr>
          <a:xfrm>
            <a:off x="517525" y="2770865"/>
            <a:ext cx="4959822" cy="246221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db</a:t>
            </a:r>
            <a:r>
              <a:rPr lang="en-US" sz="1400" dirty="0" smtClean="0">
                <a:solidFill>
                  <a:schemeClr val="lt1">
                    <a:alpha val="99000"/>
                  </a:schemeClr>
                </a:solidFill>
                <a:latin typeface="Consolas" pitchFamily="49" charset="0"/>
                <a:cs typeface="Consolas" pitchFamily="49" charset="0"/>
              </a:rPr>
              <a:t> = </a:t>
            </a:r>
            <a:r>
              <a:rPr lang="en-US" sz="1400" dirty="0" err="1" smtClean="0">
                <a:solidFill>
                  <a:schemeClr val="lt1">
                    <a:alpha val="99000"/>
                  </a:schemeClr>
                </a:solidFill>
                <a:latin typeface="Consolas" pitchFamily="49" charset="0"/>
                <a:cs typeface="Consolas" pitchFamily="49" charset="0"/>
              </a:rPr>
              <a:t>Database.Open</a:t>
            </a:r>
            <a:r>
              <a:rPr lang="en-US" sz="1400" dirty="0" smtClean="0">
                <a:solidFill>
                  <a:schemeClr val="lt1">
                    <a:alpha val="99000"/>
                  </a:schemeClr>
                </a:solidFill>
                <a:latin typeface="Consolas" pitchFamily="49" charset="0"/>
                <a:cs typeface="Consolas" pitchFamily="49" charset="0"/>
              </a:rPr>
              <a:t>("</a:t>
            </a:r>
            <a:r>
              <a:rPr lang="en-US" sz="1400" dirty="0" err="1" smtClean="0">
                <a:solidFill>
                  <a:schemeClr val="lt1">
                    <a:alpha val="99000"/>
                  </a:schemeClr>
                </a:solidFill>
                <a:latin typeface="Consolas" pitchFamily="49" charset="0"/>
                <a:cs typeface="Consolas" pitchFamily="49" charset="0"/>
              </a:rPr>
              <a:t>ArtGallery</a:t>
            </a:r>
            <a:r>
              <a:rPr lang="en-US" sz="1400" dirty="0" smtClean="0">
                <a:solidFill>
                  <a:schemeClr val="lt1">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data = </a:t>
            </a:r>
            <a:r>
              <a:rPr lang="en-US" sz="1400" dirty="0" err="1" smtClean="0">
                <a:solidFill>
                  <a:schemeClr val="lt1">
                    <a:alpha val="99000"/>
                  </a:schemeClr>
                </a:solidFill>
                <a:latin typeface="Consolas" pitchFamily="49" charset="0"/>
                <a:cs typeface="Consolas" pitchFamily="49" charset="0"/>
              </a:rPr>
              <a:t>db.Query</a:t>
            </a:r>
            <a:r>
              <a:rPr lang="en-US" sz="1400" dirty="0" smtClean="0">
                <a:solidFill>
                  <a:schemeClr val="lt1">
                    <a:alpha val="99000"/>
                  </a:schemeClr>
                </a:solidFill>
                <a:latin typeface="Consolas" pitchFamily="49" charset="0"/>
                <a:cs typeface="Consolas" pitchFamily="49" charset="0"/>
              </a:rPr>
              <a:t>("SELECT * FROM PRODUCTS);</a:t>
            </a:r>
          </a:p>
          <a:p>
            <a:endParaRPr lang="en-US" sz="1400" dirty="0">
              <a:latin typeface="Consolas" pitchFamily="49" charset="0"/>
              <a:cs typeface="Consolas" pitchFamily="49" charset="0"/>
            </a:endParaRPr>
          </a:p>
          <a:p>
            <a:r>
              <a:rPr lang="en-US" sz="1400" dirty="0">
                <a:solidFill>
                  <a:schemeClr val="accent1">
                    <a:lumMod val="60000"/>
                    <a:lumOff val="40000"/>
                    <a:alpha val="99000"/>
                  </a:schemeClr>
                </a:solidFill>
                <a:latin typeface="Consolas" pitchFamily="49" charset="0"/>
                <a:cs typeface="Consolas" pitchFamily="49" charset="0"/>
              </a:rPr>
              <a:t> </a:t>
            </a:r>
            <a:r>
              <a:rPr lang="en-US" sz="1400" dirty="0" smtClean="0">
                <a:solidFill>
                  <a:schemeClr val="accent1">
                    <a:lumMod val="60000"/>
                    <a:lumOff val="40000"/>
                    <a:alpha val="99000"/>
                  </a:schemeClr>
                </a:solidFill>
                <a:latin typeface="Consolas" pitchFamily="49" charset="0"/>
                <a:cs typeface="Consolas" pitchFamily="49" charset="0"/>
              </a:rPr>
              <a:t> </a:t>
            </a:r>
            <a:r>
              <a:rPr lang="en-US" sz="1400" b="1" dirty="0" err="1">
                <a:solidFill>
                  <a:schemeClr val="accent1">
                    <a:lumMod val="60000"/>
                    <a:lumOff val="40000"/>
                    <a:alpha val="99000"/>
                  </a:schemeClr>
                </a:solidFill>
                <a:latin typeface="Consolas" pitchFamily="49" charset="0"/>
                <a:cs typeface="Consolas" pitchFamily="49" charset="0"/>
              </a:rPr>
              <a:t>var</a:t>
            </a:r>
            <a:r>
              <a:rPr lang="en-US" sz="1400" b="1" dirty="0">
                <a:solidFill>
                  <a:schemeClr val="accent1">
                    <a:lumMod val="60000"/>
                    <a:lumOff val="40000"/>
                    <a:alpha val="99000"/>
                  </a:schemeClr>
                </a:solidFill>
                <a:latin typeface="Consolas" pitchFamily="49" charset="0"/>
                <a:cs typeface="Consolas" pitchFamily="49" charset="0"/>
              </a:rPr>
              <a:t> grid = new </a:t>
            </a:r>
            <a:r>
              <a:rPr lang="en-US" sz="1400" b="1" dirty="0" err="1">
                <a:solidFill>
                  <a:schemeClr val="accent1">
                    <a:lumMod val="60000"/>
                    <a:lumOff val="40000"/>
                    <a:alpha val="99000"/>
                  </a:schemeClr>
                </a:solidFill>
                <a:latin typeface="Consolas" pitchFamily="49" charset="0"/>
                <a:cs typeface="Consolas" pitchFamily="49" charset="0"/>
              </a:rPr>
              <a:t>WebGrid</a:t>
            </a:r>
            <a:r>
              <a:rPr lang="en-US" sz="1400" b="1" dirty="0">
                <a:solidFill>
                  <a:schemeClr val="accent1">
                    <a:lumMod val="60000"/>
                    <a:lumOff val="40000"/>
                    <a:alpha val="99000"/>
                  </a:schemeClr>
                </a:solidFill>
                <a:latin typeface="Consolas" pitchFamily="49" charset="0"/>
                <a:cs typeface="Consolas" pitchFamily="49" charset="0"/>
              </a:rPr>
              <a:t>(data);</a:t>
            </a:r>
          </a:p>
          <a:p>
            <a:r>
              <a:rPr lang="en-US" sz="1400" dirty="0" smtClean="0">
                <a:solidFill>
                  <a:schemeClr val="lt1">
                    <a:alpha val="99000"/>
                  </a:schemeClr>
                </a:solidFill>
                <a:latin typeface="Consolas" pitchFamily="49" charset="0"/>
                <a:cs typeface="Consolas" pitchFamily="49" charset="0"/>
              </a:rPr>
              <a:t>}</a:t>
            </a:r>
          </a:p>
          <a:p>
            <a:endParaRPr lang="en-US" sz="1400" dirty="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&lt;div id="grid"&gt;</a:t>
            </a:r>
          </a:p>
          <a:p>
            <a:r>
              <a:rPr lang="en-US" sz="1400" dirty="0" smtClean="0">
                <a:solidFill>
                  <a:schemeClr val="accent1">
                    <a:lumMod val="60000"/>
                    <a:lumOff val="40000"/>
                    <a:alpha val="99000"/>
                  </a:schemeClr>
                </a:solidFill>
                <a:latin typeface="Consolas" pitchFamily="49" charset="0"/>
                <a:cs typeface="Consolas" pitchFamily="49" charset="0"/>
              </a:rPr>
              <a:t>  </a:t>
            </a:r>
            <a:r>
              <a:rPr lang="en-US" sz="1400" b="1" dirty="0">
                <a:solidFill>
                  <a:schemeClr val="accent1">
                    <a:lumMod val="60000"/>
                    <a:lumOff val="40000"/>
                    <a:alpha val="99000"/>
                  </a:schemeClr>
                </a:solidFill>
                <a:latin typeface="Consolas" pitchFamily="49" charset="0"/>
                <a:cs typeface="Consolas" pitchFamily="49" charset="0"/>
              </a:rPr>
              <a:t>@</a:t>
            </a:r>
            <a:r>
              <a:rPr lang="en-US" sz="1400" b="1" dirty="0" err="1">
                <a:solidFill>
                  <a:schemeClr val="accent1">
                    <a:lumMod val="60000"/>
                    <a:lumOff val="40000"/>
                    <a:alpha val="99000"/>
                  </a:schemeClr>
                </a:solidFill>
                <a:latin typeface="Consolas" pitchFamily="49" charset="0"/>
                <a:cs typeface="Consolas" pitchFamily="49" charset="0"/>
              </a:rPr>
              <a:t>grid.GetHtml</a:t>
            </a:r>
            <a:r>
              <a:rPr lang="en-US" sz="1400" b="1" dirty="0">
                <a:solidFill>
                  <a:schemeClr val="accent1">
                    <a:lumMod val="60000"/>
                    <a:lumOff val="40000"/>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&lt;/div&gt;</a:t>
            </a:r>
          </a:p>
          <a:p>
            <a:endParaRPr lang="en-US" sz="1400" dirty="0" smtClean="0">
              <a:latin typeface="Consolas" pitchFamily="49" charset="0"/>
              <a:cs typeface="Consolas" pitchFamily="49" charset="0"/>
            </a:endParaRPr>
          </a:p>
        </p:txBody>
      </p:sp>
      <p:sp>
        <p:nvSpPr>
          <p:cNvPr id="19" name="TextBox 18" hidden="1"/>
          <p:cNvSpPr txBox="1"/>
          <p:nvPr/>
        </p:nvSpPr>
        <p:spPr>
          <a:xfrm>
            <a:off x="2624182" y="3784254"/>
            <a:ext cx="6965064" cy="2462213"/>
          </a:xfrm>
          <a:prstGeom prst="rect">
            <a:avLst/>
          </a:prstGeom>
          <a:solidFill>
            <a:schemeClr val="accent6">
              <a:lumMod val="75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sz="1400" dirty="0">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&lt;div id="grid"&gt;</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grid.GetHtml</a:t>
            </a:r>
            <a:r>
              <a:rPr lang="en-US" sz="1400" dirty="0" smtClean="0">
                <a:solidFill>
                  <a:schemeClr val="lt1">
                    <a:alpha val="99000"/>
                  </a:schemeClr>
                </a:solidFill>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columns: </a:t>
            </a:r>
            <a:r>
              <a:rPr lang="en-US" sz="1400" b="1" dirty="0" err="1">
                <a:solidFill>
                  <a:schemeClr val="accent1">
                    <a:lumMod val="60000"/>
                    <a:lumOff val="40000"/>
                  </a:schemeClr>
                </a:solidFill>
                <a:latin typeface="Consolas" pitchFamily="49" charset="0"/>
                <a:cs typeface="Consolas" pitchFamily="49" charset="0"/>
              </a:rPr>
              <a:t>grid.Columns</a:t>
            </a:r>
            <a:r>
              <a:rPr lang="en-US" sz="1400" b="1" dirty="0">
                <a:solidFill>
                  <a:schemeClr val="accent1">
                    <a:lumMod val="60000"/>
                    <a:lumOff val="40000"/>
                  </a:schemeClr>
                </a:solidFill>
                <a:latin typeface="Consolas" pitchFamily="49" charset="0"/>
                <a:cs typeface="Consolas" pitchFamily="49" charset="0"/>
              </a:rPr>
              <a: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("Name", "Product", style: "product"),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("Description", format:@&lt;i&gt;@</a:t>
            </a:r>
            <a:r>
              <a:rPr lang="en-US" sz="1400" b="1" dirty="0" err="1">
                <a:solidFill>
                  <a:schemeClr val="accent1">
                    <a:lumMod val="60000"/>
                    <a:lumOff val="40000"/>
                  </a:schemeClr>
                </a:solidFill>
                <a:latin typeface="Consolas" pitchFamily="49" charset="0"/>
                <a:cs typeface="Consolas" pitchFamily="49" charset="0"/>
              </a:rPr>
              <a:t>item.Description</a:t>
            </a:r>
            <a:r>
              <a:rPr lang="en-US" sz="1400" b="1" dirty="0">
                <a:solidFill>
                  <a:schemeClr val="accent1">
                    <a:lumMod val="60000"/>
                    <a:lumOff val="40000"/>
                  </a:schemeClr>
                </a:solidFill>
                <a:latin typeface="Consolas" pitchFamily="49" charset="0"/>
                <a:cs typeface="Consolas" pitchFamily="49" charset="0"/>
              </a:rPr>
              <a:t>&lt;/i&gt;),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("Price", format:@&lt;text&gt;$@</a:t>
            </a:r>
            <a:r>
              <a:rPr lang="en-US" sz="1400" b="1" dirty="0" err="1">
                <a:solidFill>
                  <a:schemeClr val="accent1">
                    <a:lumMod val="60000"/>
                    <a:lumOff val="40000"/>
                  </a:schemeClr>
                </a:solidFill>
                <a:latin typeface="Consolas" pitchFamily="49" charset="0"/>
                <a:cs typeface="Consolas" pitchFamily="49" charset="0"/>
              </a:rPr>
              <a:t>item.Price</a:t>
            </a:r>
            <a:r>
              <a:rPr lang="en-US" sz="1400" b="1" dirty="0">
                <a:solidFill>
                  <a:schemeClr val="accent1">
                    <a:lumMod val="60000"/>
                    <a:lumOff val="40000"/>
                  </a:schemeClr>
                </a:solidFill>
                <a:latin typeface="Consolas" pitchFamily="49" charset="0"/>
                <a:cs typeface="Consolas" pitchFamily="49" charset="0"/>
              </a:rPr>
              <a:t>&lt;/text&gt;)</a:t>
            </a:r>
          </a:p>
          <a:p>
            <a:r>
              <a:rPr lang="en-US" sz="1400" dirty="0" smtClean="0">
                <a:solidFill>
                  <a:schemeClr val="accent6">
                    <a:lumMod val="75000"/>
                  </a:schemeClr>
                </a:solidFill>
                <a:latin typeface="Consolas" pitchFamily="49" charset="0"/>
                <a:cs typeface="Consolas" pitchFamily="49" charset="0"/>
              </a:rPr>
              <a:t>   </a:t>
            </a:r>
            <a:r>
              <a:rPr lang="en-US" sz="1400" dirty="0" smtClean="0">
                <a:latin typeface="Consolas" pitchFamily="49" charset="0"/>
                <a:cs typeface="Consolas" pitchFamily="49" charset="0"/>
              </a:rPr>
              <a:t> )</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p>
          <a:p>
            <a:r>
              <a:rPr lang="en-US" sz="1400" dirty="0" smtClean="0">
                <a:latin typeface="Consolas" pitchFamily="49" charset="0"/>
                <a:cs typeface="Consolas" pitchFamily="49" charset="0"/>
              </a:rPr>
              <a:t>&lt;/div&gt;</a:t>
            </a:r>
          </a:p>
          <a:p>
            <a:endParaRPr lang="en-US" sz="1400" dirty="0" smtClean="0">
              <a:latin typeface="Consolas" pitchFamily="49" charset="0"/>
              <a:cs typeface="Consolas" pitchFamily="49" charset="0"/>
            </a:endParaRPr>
          </a:p>
        </p:txBody>
      </p:sp>
      <p:sp>
        <p:nvSpPr>
          <p:cNvPr id="21" name="TextBox 20" hidden="1"/>
          <p:cNvSpPr txBox="1"/>
          <p:nvPr/>
        </p:nvSpPr>
        <p:spPr>
          <a:xfrm>
            <a:off x="6736081" y="4797643"/>
            <a:ext cx="4932044" cy="1815882"/>
          </a:xfrm>
          <a:prstGeom prst="rect">
            <a:avLst/>
          </a:prstGeom>
          <a:solidFill>
            <a:schemeClr val="accent6">
              <a:lumMod val="50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latin typeface="Consolas" pitchFamily="49" charset="0"/>
                <a:cs typeface="Consolas" pitchFamily="49" charset="0"/>
              </a:rPr>
              <a:t>@{</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db</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Database.Open</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ArtGallery</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data = </a:t>
            </a:r>
            <a:r>
              <a:rPr lang="en-US" sz="1400" dirty="0" err="1" smtClean="0">
                <a:latin typeface="Consolas" pitchFamily="49" charset="0"/>
                <a:cs typeface="Consolas" pitchFamily="49" charset="0"/>
              </a:rPr>
              <a:t>db.Query</a:t>
            </a:r>
            <a:r>
              <a:rPr lang="en-US" sz="1400" dirty="0" smtClean="0">
                <a:latin typeface="Consolas" pitchFamily="49" charset="0"/>
                <a:cs typeface="Consolas" pitchFamily="49" charset="0"/>
              </a:rPr>
              <a:t>("SELECT * FROM PRODUCTS);</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grid = new WebGrid(</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source: data,</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defaultSort</a:t>
            </a:r>
            <a:r>
              <a:rPr lang="en-US" sz="1400" dirty="0" smtClean="0">
                <a:latin typeface="Consolas" pitchFamily="49" charset="0"/>
                <a:cs typeface="Consolas" pitchFamily="49" charset="0"/>
              </a:rPr>
              <a:t>: "Name",</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rowsPerPage</a:t>
            </a:r>
            <a:r>
              <a:rPr lang="en-US" sz="1400" b="1" dirty="0">
                <a:solidFill>
                  <a:schemeClr val="accent1">
                    <a:lumMod val="60000"/>
                    <a:lumOff val="40000"/>
                  </a:schemeClr>
                </a:solidFill>
                <a:latin typeface="Consolas" pitchFamily="49" charset="0"/>
                <a:cs typeface="Consolas" pitchFamily="49" charset="0"/>
              </a:rPr>
              <a:t>: 3</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a:t>
            </a:r>
          </a:p>
        </p:txBody>
      </p:sp>
      <p:sp>
        <p:nvSpPr>
          <p:cNvPr id="7" name="24-Point Star 6"/>
          <p:cNvSpPr/>
          <p:nvPr/>
        </p:nvSpPr>
        <p:spPr bwMode="auto">
          <a:xfrm>
            <a:off x="10806074" y="5392380"/>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4</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003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28600"/>
            <a:ext cx="11149013" cy="747897"/>
          </a:xfrm>
        </p:spPr>
        <p:txBody>
          <a:bodyPr/>
          <a:lstStyle/>
          <a:p>
            <a:r>
              <a:rPr lang="en-US" dirty="0" smtClean="0"/>
              <a:t>Razor tools for a Consistent Look</a:t>
            </a:r>
            <a:endParaRPr lang="en-US" dirty="0"/>
          </a:p>
        </p:txBody>
      </p:sp>
      <p:sp>
        <p:nvSpPr>
          <p:cNvPr id="19" name="TextBox 18" hidden="1"/>
          <p:cNvSpPr txBox="1"/>
          <p:nvPr/>
        </p:nvSpPr>
        <p:spPr>
          <a:xfrm>
            <a:off x="2624182" y="3784254"/>
            <a:ext cx="6965064" cy="2462213"/>
          </a:xfrm>
          <a:prstGeom prst="rect">
            <a:avLst/>
          </a:prstGeom>
          <a:solidFill>
            <a:schemeClr val="accent6">
              <a:lumMod val="75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sz="1400" dirty="0">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&lt;div id="grid"&gt;</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grid.GetHtml</a:t>
            </a:r>
            <a:r>
              <a:rPr lang="en-US" sz="1400" dirty="0" smtClean="0">
                <a:solidFill>
                  <a:schemeClr val="lt1">
                    <a:alpha val="99000"/>
                  </a:schemeClr>
                </a:solidFill>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columns: </a:t>
            </a:r>
            <a:r>
              <a:rPr lang="en-US" sz="1400" b="1" dirty="0" err="1">
                <a:solidFill>
                  <a:schemeClr val="accent1">
                    <a:lumMod val="60000"/>
                    <a:lumOff val="40000"/>
                  </a:schemeClr>
                </a:solidFill>
                <a:latin typeface="Consolas" pitchFamily="49" charset="0"/>
                <a:cs typeface="Consolas" pitchFamily="49" charset="0"/>
              </a:rPr>
              <a:t>grid.Columns</a:t>
            </a:r>
            <a:r>
              <a:rPr lang="en-US" sz="1400" b="1" dirty="0">
                <a:solidFill>
                  <a:schemeClr val="accent1">
                    <a:lumMod val="60000"/>
                    <a:lumOff val="40000"/>
                  </a:schemeClr>
                </a:solidFill>
                <a:latin typeface="Consolas" pitchFamily="49" charset="0"/>
                <a:cs typeface="Consolas" pitchFamily="49" charset="0"/>
              </a:rPr>
              <a: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("Name", "Product", style: "product"),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("Description", format:@&lt;i&gt;@</a:t>
            </a:r>
            <a:r>
              <a:rPr lang="en-US" sz="1400" b="1" dirty="0" err="1">
                <a:solidFill>
                  <a:schemeClr val="accent1">
                    <a:lumMod val="60000"/>
                    <a:lumOff val="40000"/>
                  </a:schemeClr>
                </a:solidFill>
                <a:latin typeface="Consolas" pitchFamily="49" charset="0"/>
                <a:cs typeface="Consolas" pitchFamily="49" charset="0"/>
              </a:rPr>
              <a:t>item.Description</a:t>
            </a:r>
            <a:r>
              <a:rPr lang="en-US" sz="1400" b="1" dirty="0">
                <a:solidFill>
                  <a:schemeClr val="accent1">
                    <a:lumMod val="60000"/>
                    <a:lumOff val="40000"/>
                  </a:schemeClr>
                </a:solidFill>
                <a:latin typeface="Consolas" pitchFamily="49" charset="0"/>
                <a:cs typeface="Consolas" pitchFamily="49" charset="0"/>
              </a:rPr>
              <a:t>&lt;/i&gt;),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("Price", format:@&lt;text&gt;$@</a:t>
            </a:r>
            <a:r>
              <a:rPr lang="en-US" sz="1400" b="1" dirty="0" err="1">
                <a:solidFill>
                  <a:schemeClr val="accent1">
                    <a:lumMod val="60000"/>
                    <a:lumOff val="40000"/>
                  </a:schemeClr>
                </a:solidFill>
                <a:latin typeface="Consolas" pitchFamily="49" charset="0"/>
                <a:cs typeface="Consolas" pitchFamily="49" charset="0"/>
              </a:rPr>
              <a:t>item.Price</a:t>
            </a:r>
            <a:r>
              <a:rPr lang="en-US" sz="1400" b="1" dirty="0">
                <a:solidFill>
                  <a:schemeClr val="accent1">
                    <a:lumMod val="60000"/>
                    <a:lumOff val="40000"/>
                  </a:schemeClr>
                </a:solidFill>
                <a:latin typeface="Consolas" pitchFamily="49" charset="0"/>
                <a:cs typeface="Consolas" pitchFamily="49" charset="0"/>
              </a:rPr>
              <a:t>&lt;/text&gt;)</a:t>
            </a:r>
          </a:p>
          <a:p>
            <a:r>
              <a:rPr lang="en-US" sz="1400" dirty="0" smtClean="0">
                <a:solidFill>
                  <a:schemeClr val="accent6">
                    <a:lumMod val="75000"/>
                  </a:schemeClr>
                </a:solidFill>
                <a:latin typeface="Consolas" pitchFamily="49" charset="0"/>
                <a:cs typeface="Consolas" pitchFamily="49" charset="0"/>
              </a:rPr>
              <a:t>   </a:t>
            </a:r>
            <a:r>
              <a:rPr lang="en-US" sz="1400" dirty="0" smtClean="0">
                <a:latin typeface="Consolas" pitchFamily="49" charset="0"/>
                <a:cs typeface="Consolas" pitchFamily="49" charset="0"/>
              </a:rPr>
              <a:t> )</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p>
          <a:p>
            <a:r>
              <a:rPr lang="en-US" sz="1400" dirty="0" smtClean="0">
                <a:latin typeface="Consolas" pitchFamily="49" charset="0"/>
                <a:cs typeface="Consolas" pitchFamily="49" charset="0"/>
              </a:rPr>
              <a:t>&lt;/div&gt;</a:t>
            </a:r>
          </a:p>
          <a:p>
            <a:endParaRPr lang="en-US" sz="1400" dirty="0" smtClean="0">
              <a:latin typeface="Consolas" pitchFamily="49" charset="0"/>
              <a:cs typeface="Consolas" pitchFamily="49" charset="0"/>
            </a:endParaRPr>
          </a:p>
        </p:txBody>
      </p:sp>
      <p:sp>
        <p:nvSpPr>
          <p:cNvPr id="21" name="TextBox 20" hidden="1"/>
          <p:cNvSpPr txBox="1"/>
          <p:nvPr/>
        </p:nvSpPr>
        <p:spPr>
          <a:xfrm>
            <a:off x="6736081" y="4797643"/>
            <a:ext cx="4932044" cy="1815882"/>
          </a:xfrm>
          <a:prstGeom prst="rect">
            <a:avLst/>
          </a:prstGeom>
          <a:solidFill>
            <a:schemeClr val="accent6">
              <a:lumMod val="50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latin typeface="Consolas" pitchFamily="49" charset="0"/>
                <a:cs typeface="Consolas" pitchFamily="49" charset="0"/>
              </a:rPr>
              <a:t>@{</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db</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Database.Open</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ArtGallery</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data = </a:t>
            </a:r>
            <a:r>
              <a:rPr lang="en-US" sz="1400" dirty="0" err="1" smtClean="0">
                <a:latin typeface="Consolas" pitchFamily="49" charset="0"/>
                <a:cs typeface="Consolas" pitchFamily="49" charset="0"/>
              </a:rPr>
              <a:t>db.Query</a:t>
            </a:r>
            <a:r>
              <a:rPr lang="en-US" sz="1400" dirty="0" smtClean="0">
                <a:latin typeface="Consolas" pitchFamily="49" charset="0"/>
                <a:cs typeface="Consolas" pitchFamily="49" charset="0"/>
              </a:rPr>
              <a:t>("SELECT * FROM PRODUCTS);</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grid = new WebGrid(</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source: data,</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defaultSort</a:t>
            </a:r>
            <a:r>
              <a:rPr lang="en-US" sz="1400" dirty="0" smtClean="0">
                <a:latin typeface="Consolas" pitchFamily="49" charset="0"/>
                <a:cs typeface="Consolas" pitchFamily="49" charset="0"/>
              </a:rPr>
              <a:t>: "Name",</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rowsPerPage</a:t>
            </a:r>
            <a:r>
              <a:rPr lang="en-US" sz="1400" b="1" dirty="0">
                <a:solidFill>
                  <a:schemeClr val="accent1">
                    <a:lumMod val="60000"/>
                    <a:lumOff val="40000"/>
                  </a:schemeClr>
                </a:solidFill>
                <a:latin typeface="Consolas" pitchFamily="49" charset="0"/>
                <a:cs typeface="Consolas" pitchFamily="49" charset="0"/>
              </a:rPr>
              <a:t>: 3</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a:t>
            </a:r>
          </a:p>
        </p:txBody>
      </p:sp>
      <p:sp>
        <p:nvSpPr>
          <p:cNvPr id="2" name="Text Placeholder 1"/>
          <p:cNvSpPr>
            <a:spLocks noGrp="1"/>
          </p:cNvSpPr>
          <p:nvPr>
            <p:ph type="body" sz="quarter" idx="10"/>
          </p:nvPr>
        </p:nvSpPr>
        <p:spPr/>
        <p:txBody>
          <a:bodyPr/>
          <a:lstStyle/>
          <a:p>
            <a:endParaRPr lang="en-US"/>
          </a:p>
        </p:txBody>
      </p:sp>
      <p:grpSp>
        <p:nvGrpSpPr>
          <p:cNvPr id="9" name="Group 8"/>
          <p:cNvGrpSpPr/>
          <p:nvPr/>
        </p:nvGrpSpPr>
        <p:grpSpPr>
          <a:xfrm>
            <a:off x="517525" y="1420813"/>
            <a:ext cx="11158537" cy="1451783"/>
            <a:chOff x="517525" y="1420813"/>
            <a:chExt cx="11158537" cy="1451783"/>
          </a:xfrm>
        </p:grpSpPr>
        <p:sp>
          <p:nvSpPr>
            <p:cNvPr id="10" name="Rectangle 9"/>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smtClean="0">
                  <a:solidFill>
                    <a:schemeClr val="bg1">
                      <a:alpha val="99000"/>
                    </a:schemeClr>
                  </a:solidFill>
                </a:rPr>
                <a:t>Layouts</a:t>
              </a:r>
              <a:endParaRPr lang="en-US" dirty="0">
                <a:solidFill>
                  <a:schemeClr val="bg1">
                    <a:alpha val="99000"/>
                  </a:schemeClr>
                </a:solidFill>
              </a:endParaRPr>
            </a:p>
          </p:txBody>
        </p:sp>
        <p:sp>
          <p:nvSpPr>
            <p:cNvPr id="11" name="Rectangle 10"/>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fr-FR" sz="2000" dirty="0" smtClean="0">
                  <a:solidFill>
                    <a:schemeClr val="tx1">
                      <a:lumMod val="75000"/>
                      <a:lumOff val="25000"/>
                      <a:alpha val="99000"/>
                    </a:schemeClr>
                  </a:solidFill>
                </a:rPr>
                <a:t>Consistent structure, </a:t>
              </a:r>
              <a:r>
                <a:rPr lang="fr-FR" sz="2000" dirty="0" err="1" smtClean="0">
                  <a:solidFill>
                    <a:schemeClr val="tx1">
                      <a:lumMod val="75000"/>
                      <a:lumOff val="25000"/>
                      <a:alpha val="99000"/>
                    </a:schemeClr>
                  </a:solidFill>
                </a:rPr>
                <a:t>organization</a:t>
              </a:r>
              <a:r>
                <a:rPr lang="fr-FR" sz="2000" dirty="0" smtClean="0">
                  <a:solidFill>
                    <a:schemeClr val="tx1">
                      <a:lumMod val="75000"/>
                      <a:lumOff val="25000"/>
                      <a:alpha val="99000"/>
                    </a:schemeClr>
                  </a:solidFill>
                </a:rPr>
                <a:t> (</a:t>
              </a:r>
              <a:r>
                <a:rPr lang="fr-FR" sz="2000" dirty="0" err="1" smtClean="0">
                  <a:solidFill>
                    <a:schemeClr val="tx1">
                      <a:lumMod val="75000"/>
                      <a:lumOff val="25000"/>
                      <a:alpha val="99000"/>
                    </a:schemeClr>
                  </a:solidFill>
                </a:rPr>
                <a:t>Includes</a:t>
              </a:r>
              <a:r>
                <a:rPr lang="fr-FR" sz="2000" dirty="0" smtClean="0">
                  <a:solidFill>
                    <a:schemeClr val="tx1">
                      <a:lumMod val="75000"/>
                      <a:lumOff val="25000"/>
                      <a:alpha val="99000"/>
                    </a:schemeClr>
                  </a:solidFill>
                </a:rPr>
                <a:t> </a:t>
              </a:r>
              <a:r>
                <a:rPr lang="fr-FR" sz="2000" dirty="0" smtClean="0">
                  <a:solidFill>
                    <a:schemeClr val="tx1">
                      <a:lumMod val="75000"/>
                      <a:lumOff val="25000"/>
                      <a:alpha val="99000"/>
                    </a:schemeClr>
                  </a:solidFill>
                  <a:sym typeface="Wingdings"/>
                </a:rPr>
                <a:t></a:t>
              </a:r>
              <a:r>
                <a:rPr lang="fr-FR" sz="2000" dirty="0" smtClean="0">
                  <a:solidFill>
                    <a:schemeClr val="tx1">
                      <a:lumMod val="75000"/>
                      <a:lumOff val="25000"/>
                      <a:alpha val="99000"/>
                    </a:schemeClr>
                  </a:solidFill>
                </a:rPr>
                <a:t> Master Pages </a:t>
              </a:r>
              <a:r>
                <a:rPr lang="fr-FR" sz="2000" dirty="0">
                  <a:solidFill>
                    <a:schemeClr val="tx1">
                      <a:lumMod val="75000"/>
                      <a:lumOff val="25000"/>
                      <a:alpha val="99000"/>
                    </a:schemeClr>
                  </a:solidFill>
                  <a:sym typeface="Wingdings"/>
                </a:rPr>
                <a:t></a:t>
              </a:r>
              <a:r>
                <a:rPr lang="fr-FR" sz="2000" dirty="0" smtClean="0">
                  <a:solidFill>
                    <a:schemeClr val="tx1">
                      <a:lumMod val="75000"/>
                      <a:lumOff val="25000"/>
                      <a:alpha val="99000"/>
                    </a:schemeClr>
                  </a:solidFill>
                </a:rPr>
                <a:t> </a:t>
              </a:r>
              <a:r>
                <a:rPr lang="fr-FR" sz="2000" dirty="0" err="1" smtClean="0">
                  <a:solidFill>
                    <a:schemeClr val="tx1">
                      <a:lumMod val="75000"/>
                      <a:lumOff val="25000"/>
                      <a:alpha val="99000"/>
                    </a:schemeClr>
                  </a:solidFill>
                </a:rPr>
                <a:t>Layouts</a:t>
              </a:r>
              <a:r>
                <a:rPr lang="fr-FR" sz="2000" dirty="0" smtClean="0">
                  <a:solidFill>
                    <a:schemeClr val="tx1">
                      <a:lumMod val="75000"/>
                      <a:lumOff val="25000"/>
                      <a:alpha val="99000"/>
                    </a:schemeClr>
                  </a:solidFill>
                </a:rPr>
                <a:t>)</a:t>
              </a:r>
              <a:endParaRPr lang="fr-FR" sz="2000" dirty="0">
                <a:solidFill>
                  <a:schemeClr val="tx1">
                    <a:lumMod val="75000"/>
                    <a:lumOff val="25000"/>
                    <a:alpha val="99000"/>
                  </a:schemeClr>
                </a:solidFill>
              </a:endParaRPr>
            </a:p>
          </p:txBody>
        </p:sp>
      </p:grpSp>
      <p:grpSp>
        <p:nvGrpSpPr>
          <p:cNvPr id="12" name="Group 11"/>
          <p:cNvGrpSpPr/>
          <p:nvPr/>
        </p:nvGrpSpPr>
        <p:grpSpPr>
          <a:xfrm>
            <a:off x="509588" y="4666488"/>
            <a:ext cx="11158537" cy="1451783"/>
            <a:chOff x="517525" y="1420813"/>
            <a:chExt cx="11158537" cy="1451783"/>
          </a:xfrm>
        </p:grpSpPr>
        <p:sp>
          <p:nvSpPr>
            <p:cNvPr id="13" name="Rectangle 12"/>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smtClean="0">
                  <a:solidFill>
                    <a:schemeClr val="bg1">
                      <a:alpha val="99000"/>
                    </a:schemeClr>
                  </a:solidFill>
                </a:rPr>
                <a:t>Themes</a:t>
              </a:r>
              <a:endParaRPr lang="en-US" dirty="0">
                <a:solidFill>
                  <a:schemeClr val="bg1">
                    <a:alpha val="99000"/>
                  </a:schemeClr>
                </a:solidFill>
              </a:endParaRPr>
            </a:p>
          </p:txBody>
        </p:sp>
        <p:sp>
          <p:nvSpPr>
            <p:cNvPr id="15" name="Rectangle 14"/>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fr-FR" sz="2000" dirty="0" smtClean="0">
                  <a:solidFill>
                    <a:schemeClr val="tx1">
                      <a:lumMod val="75000"/>
                      <a:lumOff val="25000"/>
                      <a:alpha val="99000"/>
                    </a:schemeClr>
                  </a:solidFill>
                </a:rPr>
                <a:t>Site-</a:t>
              </a:r>
              <a:r>
                <a:rPr lang="fr-FR" sz="2000" dirty="0" err="1" smtClean="0">
                  <a:solidFill>
                    <a:schemeClr val="tx1">
                      <a:lumMod val="75000"/>
                      <a:lumOff val="25000"/>
                      <a:alpha val="99000"/>
                    </a:schemeClr>
                  </a:solidFill>
                </a:rPr>
                <a:t>wide</a:t>
              </a:r>
              <a:r>
                <a:rPr lang="fr-FR" sz="2000" dirty="0" smtClean="0">
                  <a:solidFill>
                    <a:schemeClr val="tx1">
                      <a:lumMod val="75000"/>
                      <a:lumOff val="25000"/>
                      <a:alpha val="99000"/>
                    </a:schemeClr>
                  </a:solidFill>
                </a:rPr>
                <a:t>, </a:t>
              </a:r>
              <a:r>
                <a:rPr lang="fr-FR" sz="2000" dirty="0" err="1" smtClean="0">
                  <a:solidFill>
                    <a:schemeClr val="tx1">
                      <a:lumMod val="75000"/>
                      <a:lumOff val="25000"/>
                      <a:alpha val="99000"/>
                    </a:schemeClr>
                  </a:solidFill>
                </a:rPr>
                <a:t>runtime</a:t>
              </a:r>
              <a:r>
                <a:rPr lang="fr-FR" sz="2000" dirty="0" smtClean="0">
                  <a:solidFill>
                    <a:schemeClr val="tx1">
                      <a:lumMod val="75000"/>
                      <a:lumOff val="25000"/>
                      <a:alpha val="99000"/>
                    </a:schemeClr>
                  </a:solidFill>
                </a:rPr>
                <a:t> </a:t>
              </a:r>
              <a:r>
                <a:rPr lang="fr-FR" sz="2000" dirty="0" err="1" smtClean="0">
                  <a:solidFill>
                    <a:schemeClr val="tx1">
                      <a:lumMod val="75000"/>
                      <a:lumOff val="25000"/>
                      <a:alpha val="99000"/>
                    </a:schemeClr>
                  </a:solidFill>
                </a:rPr>
                <a:t>reskinning</a:t>
              </a:r>
              <a:r>
                <a:rPr lang="fr-FR" sz="2000" dirty="0" smtClean="0">
                  <a:solidFill>
                    <a:schemeClr val="tx1">
                      <a:lumMod val="75000"/>
                      <a:lumOff val="25000"/>
                      <a:alpha val="99000"/>
                    </a:schemeClr>
                  </a:solidFill>
                </a:rPr>
                <a:t> </a:t>
              </a:r>
              <a:r>
                <a:rPr lang="fr-FR" sz="2000" dirty="0" err="1" smtClean="0">
                  <a:solidFill>
                    <a:schemeClr val="tx1">
                      <a:lumMod val="75000"/>
                      <a:lumOff val="25000"/>
                      <a:alpha val="99000"/>
                    </a:schemeClr>
                  </a:solidFill>
                </a:rPr>
                <a:t>that’s</a:t>
              </a:r>
              <a:r>
                <a:rPr lang="fr-FR" sz="2000" dirty="0" smtClean="0">
                  <a:solidFill>
                    <a:schemeClr val="tx1">
                      <a:lumMod val="75000"/>
                      <a:lumOff val="25000"/>
                      <a:alpha val="99000"/>
                    </a:schemeClr>
                  </a:solidFill>
                </a:rPr>
                <a:t> CSS </a:t>
              </a:r>
              <a:r>
                <a:rPr lang="fr-FR" sz="2000" dirty="0" err="1" smtClean="0">
                  <a:solidFill>
                    <a:schemeClr val="tx1">
                      <a:lumMod val="75000"/>
                      <a:lumOff val="25000"/>
                      <a:alpha val="99000"/>
                    </a:schemeClr>
                  </a:solidFill>
                </a:rPr>
                <a:t>friendly</a:t>
              </a:r>
              <a:endParaRPr lang="fr-FR" sz="2000" dirty="0">
                <a:solidFill>
                  <a:schemeClr val="tx1">
                    <a:lumMod val="75000"/>
                    <a:lumOff val="25000"/>
                    <a:alpha val="99000"/>
                  </a:schemeClr>
                </a:solidFill>
              </a:endParaRPr>
            </a:p>
          </p:txBody>
        </p:sp>
      </p:grpSp>
      <p:grpSp>
        <p:nvGrpSpPr>
          <p:cNvPr id="16" name="Group 15"/>
          <p:cNvGrpSpPr/>
          <p:nvPr/>
        </p:nvGrpSpPr>
        <p:grpSpPr>
          <a:xfrm>
            <a:off x="509588" y="3043650"/>
            <a:ext cx="11158537" cy="1451783"/>
            <a:chOff x="517525" y="1420813"/>
            <a:chExt cx="11158537" cy="1451783"/>
          </a:xfrm>
        </p:grpSpPr>
        <p:sp>
          <p:nvSpPr>
            <p:cNvPr id="17" name="Rectangle 16"/>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smtClean="0">
                  <a:solidFill>
                    <a:schemeClr val="bg1">
                      <a:alpha val="99000"/>
                    </a:schemeClr>
                  </a:solidFill>
                </a:rPr>
                <a:t>Sections</a:t>
              </a:r>
              <a:endParaRPr lang="en-US" dirty="0">
                <a:solidFill>
                  <a:schemeClr val="bg1">
                    <a:alpha val="99000"/>
                  </a:schemeClr>
                </a:solidFill>
              </a:endParaRPr>
            </a:p>
          </p:txBody>
        </p:sp>
        <p:sp>
          <p:nvSpPr>
            <p:cNvPr id="18" name="Rectangle 17"/>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fr-FR" sz="2000" dirty="0" err="1" smtClean="0">
                  <a:solidFill>
                    <a:schemeClr val="tx1">
                      <a:lumMod val="75000"/>
                      <a:lumOff val="25000"/>
                      <a:alpha val="99000"/>
                    </a:schemeClr>
                  </a:solidFill>
                </a:rPr>
                <a:t>Named</a:t>
              </a:r>
              <a:r>
                <a:rPr lang="fr-FR" sz="2000" dirty="0" smtClean="0">
                  <a:solidFill>
                    <a:schemeClr val="tx1">
                      <a:lumMod val="75000"/>
                      <a:lumOff val="25000"/>
                      <a:alpha val="99000"/>
                    </a:schemeClr>
                  </a:solidFill>
                </a:rPr>
                <a:t> </a:t>
              </a:r>
              <a:r>
                <a:rPr lang="fr-FR" sz="2000" dirty="0" err="1" smtClean="0">
                  <a:solidFill>
                    <a:schemeClr val="tx1">
                      <a:lumMod val="75000"/>
                      <a:lumOff val="25000"/>
                      <a:alpha val="99000"/>
                    </a:schemeClr>
                  </a:solidFill>
                </a:rPr>
                <a:t>regions</a:t>
              </a:r>
              <a:r>
                <a:rPr lang="fr-FR" sz="2000" dirty="0" smtClean="0">
                  <a:solidFill>
                    <a:schemeClr val="tx1">
                      <a:lumMod val="75000"/>
                      <a:lumOff val="25000"/>
                      <a:alpha val="99000"/>
                    </a:schemeClr>
                  </a:solidFill>
                </a:rPr>
                <a:t> of </a:t>
              </a:r>
              <a:r>
                <a:rPr lang="fr-FR" sz="2000" dirty="0" err="1" smtClean="0">
                  <a:solidFill>
                    <a:schemeClr val="tx1">
                      <a:lumMod val="75000"/>
                      <a:lumOff val="25000"/>
                      <a:alpha val="99000"/>
                    </a:schemeClr>
                  </a:solidFill>
                </a:rPr>
                <a:t>dynamic</a:t>
              </a:r>
              <a:r>
                <a:rPr lang="fr-FR" sz="2000" dirty="0" smtClean="0">
                  <a:solidFill>
                    <a:schemeClr val="tx1">
                      <a:lumMod val="75000"/>
                      <a:lumOff val="25000"/>
                      <a:alpha val="99000"/>
                    </a:schemeClr>
                  </a:solidFill>
                </a:rPr>
                <a:t> code</a:t>
              </a:r>
              <a:endParaRPr lang="fr-FR" sz="2000" dirty="0">
                <a:solidFill>
                  <a:schemeClr val="tx1">
                    <a:lumMod val="75000"/>
                    <a:lumOff val="25000"/>
                    <a:alpha val="99000"/>
                  </a:schemeClr>
                </a:solidFill>
              </a:endParaRPr>
            </a:p>
          </p:txBody>
        </p:sp>
      </p:grpSp>
      <p:sp>
        <p:nvSpPr>
          <p:cNvPr id="7" name="24-Point Star 6"/>
          <p:cNvSpPr/>
          <p:nvPr/>
        </p:nvSpPr>
        <p:spPr bwMode="auto">
          <a:xfrm>
            <a:off x="10806074" y="5392380"/>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5</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860781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48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a:xfrm>
            <a:off x="519113" y="2234114"/>
            <a:ext cx="9004028" cy="1359196"/>
          </a:xfrm>
        </p:spPr>
        <p:txBody>
          <a:bodyPr/>
          <a:lstStyle/>
          <a:p>
            <a:r>
              <a:rPr lang="en-US" dirty="0" smtClean="0"/>
              <a:t>Top 10 Things You Didn’t Know about </a:t>
            </a:r>
            <a:r>
              <a:rPr lang="en-US" dirty="0" err="1" smtClean="0"/>
              <a:t>WebMatrix</a:t>
            </a:r>
            <a:r>
              <a:rPr lang="en-US" dirty="0" smtClean="0"/>
              <a:t> 2</a:t>
            </a:r>
            <a:endParaRPr lang="en-US" sz="4800" dirty="0"/>
          </a:p>
        </p:txBody>
      </p:sp>
      <p:sp>
        <p:nvSpPr>
          <p:cNvPr id="7" name="Text Placeholder 6"/>
          <p:cNvSpPr>
            <a:spLocks noGrp="1"/>
          </p:cNvSpPr>
          <p:nvPr>
            <p:ph type="body" sz="quarter" idx="11"/>
          </p:nvPr>
        </p:nvSpPr>
        <p:spPr/>
        <p:txBody>
          <a:bodyPr/>
          <a:lstStyle/>
          <a:p>
            <a:r>
              <a:rPr lang="en-US" smtClean="0"/>
              <a:t>Name</a:t>
            </a:r>
          </a:p>
          <a:p>
            <a:r>
              <a:rPr lang="en-US" smtClean="0"/>
              <a:t>Title</a:t>
            </a:r>
          </a:p>
          <a:p>
            <a:r>
              <a:rPr lang="en-US" smtClean="0"/>
              <a:t>Microsoft Corporation</a:t>
            </a:r>
            <a:endParaRPr lang="en-US"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0" y="3056965"/>
            <a:ext cx="12188825" cy="31930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ight Arrow 7"/>
          <p:cNvSpPr/>
          <p:nvPr/>
        </p:nvSpPr>
        <p:spPr>
          <a:xfrm>
            <a:off x="4068127" y="4108580"/>
            <a:ext cx="1523603" cy="896246"/>
          </a:xfrm>
          <a:prstGeom prst="rightArrow">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519112" y="228600"/>
            <a:ext cx="11149013" cy="664797"/>
          </a:xfrm>
        </p:spPr>
        <p:txBody>
          <a:bodyPr/>
          <a:lstStyle/>
          <a:p>
            <a:r>
              <a:rPr lang="en-US" sz="4800" dirty="0" smtClean="0"/>
              <a:t>Layouts Make Organizing Your Pages Easier</a:t>
            </a:r>
            <a:endParaRPr lang="en-US" sz="4800" dirty="0"/>
          </a:p>
        </p:txBody>
      </p:sp>
      <p:sp>
        <p:nvSpPr>
          <p:cNvPr id="2" name="Content Placeholder 1"/>
          <p:cNvSpPr>
            <a:spLocks noGrp="1"/>
          </p:cNvSpPr>
          <p:nvPr>
            <p:ph type="body" sz="quarter" idx="10"/>
          </p:nvPr>
        </p:nvSpPr>
        <p:spPr/>
        <p:txBody>
          <a:bodyPr/>
          <a:lstStyle/>
          <a:p>
            <a:r>
              <a:rPr lang="en-US" dirty="0" smtClean="0"/>
              <a:t>Don’t repeat yourself!</a:t>
            </a:r>
          </a:p>
          <a:p>
            <a:r>
              <a:rPr lang="en-US" dirty="0" smtClean="0"/>
              <a:t>Define one layout and use it across your website</a:t>
            </a:r>
          </a:p>
          <a:p>
            <a:endParaRPr lang="en-US" dirty="0"/>
          </a:p>
        </p:txBody>
      </p:sp>
      <p:sp>
        <p:nvSpPr>
          <p:cNvPr id="4" name="Vertical Scroll 3"/>
          <p:cNvSpPr/>
          <p:nvPr/>
        </p:nvSpPr>
        <p:spPr>
          <a:xfrm>
            <a:off x="1935083" y="3345056"/>
            <a:ext cx="2742486" cy="2615214"/>
          </a:xfrm>
          <a:prstGeom prst="verticalScroll">
            <a:avLst/>
          </a:prstGeom>
          <a:solidFill>
            <a:schemeClr val="accent1"/>
          </a:solidFill>
          <a:ln w="12700">
            <a:solidFill>
              <a:schemeClr val="accent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dirty="0" err="1" smtClean="0">
                <a:solidFill>
                  <a:schemeClr val="lt1">
                    <a:alpha val="99000"/>
                  </a:schemeClr>
                </a:solidFill>
              </a:rPr>
              <a:t>Layout.cshtml</a:t>
            </a:r>
            <a:endParaRPr lang="en-US" dirty="0">
              <a:solidFill>
                <a:schemeClr val="lt1">
                  <a:alpha val="99000"/>
                </a:schemeClr>
              </a:solidFill>
            </a:endParaRPr>
          </a:p>
        </p:txBody>
      </p:sp>
      <p:sp>
        <p:nvSpPr>
          <p:cNvPr id="5" name="Rectangle 4"/>
          <p:cNvSpPr/>
          <p:nvPr/>
        </p:nvSpPr>
        <p:spPr>
          <a:xfrm>
            <a:off x="5889178" y="3806895"/>
            <a:ext cx="1204904" cy="1502922"/>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dirty="0" smtClean="0">
                <a:solidFill>
                  <a:schemeClr val="tx2">
                    <a:alpha val="99000"/>
                  </a:schemeClr>
                </a:solidFill>
              </a:rPr>
              <a:t>Page 1</a:t>
            </a:r>
            <a:endParaRPr lang="en-US" dirty="0">
              <a:solidFill>
                <a:schemeClr val="tx2">
                  <a:alpha val="99000"/>
                </a:schemeClr>
              </a:solidFill>
            </a:endParaRPr>
          </a:p>
        </p:txBody>
      </p:sp>
      <p:sp>
        <p:nvSpPr>
          <p:cNvPr id="6" name="Rectangle 5"/>
          <p:cNvSpPr/>
          <p:nvPr/>
        </p:nvSpPr>
        <p:spPr>
          <a:xfrm>
            <a:off x="7478139" y="3806895"/>
            <a:ext cx="1207008" cy="1499616"/>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dirty="0">
                <a:solidFill>
                  <a:schemeClr val="tx2">
                    <a:alpha val="99000"/>
                  </a:schemeClr>
                </a:solidFill>
              </a:rPr>
              <a:t>Page 2</a:t>
            </a:r>
          </a:p>
        </p:txBody>
      </p:sp>
      <p:sp>
        <p:nvSpPr>
          <p:cNvPr id="7" name="Rectangle 6"/>
          <p:cNvSpPr/>
          <p:nvPr/>
        </p:nvSpPr>
        <p:spPr>
          <a:xfrm>
            <a:off x="9048837" y="3806895"/>
            <a:ext cx="1204904" cy="1499616"/>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dirty="0">
                <a:solidFill>
                  <a:schemeClr val="tx2">
                    <a:alpha val="99000"/>
                  </a:schemeClr>
                </a:solidFill>
              </a:rPr>
              <a:t>Page 3</a:t>
            </a:r>
          </a:p>
        </p:txBody>
      </p:sp>
    </p:spTree>
    <p:extLst>
      <p:ext uri="{BB962C8B-B14F-4D97-AF65-F5344CB8AC3E}">
        <p14:creationId xmlns:p14="http://schemas.microsoft.com/office/powerpoint/2010/main" val="1358282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anim calcmode="lin" valueType="num">
                                      <p:cBhvr>
                                        <p:cTn id="11" dur="500" fill="hold"/>
                                        <p:tgtEl>
                                          <p:spTgt spid="5"/>
                                        </p:tgtEl>
                                        <p:attrNameLst>
                                          <p:attrName>ppt_x</p:attrName>
                                        </p:attrNameLst>
                                      </p:cBhvr>
                                      <p:tavLst>
                                        <p:tav tm="0">
                                          <p:val>
                                            <p:strVal val="#ppt_x"/>
                                          </p:val>
                                        </p:tav>
                                        <p:tav tm="100000">
                                          <p:val>
                                            <p:strVal val="#ppt_x"/>
                                          </p:val>
                                        </p:tav>
                                      </p:tavLst>
                                    </p:anim>
                                    <p:anim calcmode="lin" valueType="num">
                                      <p:cBhvr>
                                        <p:cTn id="12" dur="500" fill="hold"/>
                                        <p:tgtEl>
                                          <p:spTgt spid="5"/>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7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smtClean="0"/>
              <a:t>Layout Syntax</a:t>
            </a:r>
            <a:endParaRPr lang="en-US" dirty="0"/>
          </a:p>
        </p:txBody>
      </p:sp>
      <p:sp>
        <p:nvSpPr>
          <p:cNvPr id="2" name="Content Placeholder 1"/>
          <p:cNvSpPr>
            <a:spLocks noGrp="1"/>
          </p:cNvSpPr>
          <p:nvPr>
            <p:ph type="body" sz="quarter" idx="10"/>
          </p:nvPr>
        </p:nvSpPr>
        <p:spPr>
          <a:xfrm>
            <a:off x="519112" y="1690967"/>
            <a:ext cx="11149013" cy="946413"/>
          </a:xfrm>
        </p:spPr>
        <p:txBody>
          <a:bodyPr/>
          <a:lstStyle/>
          <a:p>
            <a:pPr marL="514350" indent="-514350">
              <a:buFont typeface="+mj-lt"/>
              <a:buAutoNum type="arabicPeriod"/>
            </a:pPr>
            <a:r>
              <a:rPr lang="en-US" dirty="0" smtClean="0"/>
              <a:t>Define your Layout</a:t>
            </a:r>
          </a:p>
          <a:p>
            <a:pPr marL="514350" indent="-514350">
              <a:buFont typeface="+mj-lt"/>
              <a:buAutoNum type="arabicPeriod"/>
            </a:pPr>
            <a:r>
              <a:rPr lang="en-US" dirty="0" smtClean="0"/>
              <a:t>Reference it in your pages</a:t>
            </a:r>
            <a:endParaRPr lang="en-US" dirty="0"/>
          </a:p>
        </p:txBody>
      </p:sp>
      <p:sp>
        <p:nvSpPr>
          <p:cNvPr id="5" name="TextBox 4"/>
          <p:cNvSpPr txBox="1"/>
          <p:nvPr/>
        </p:nvSpPr>
        <p:spPr>
          <a:xfrm>
            <a:off x="519112" y="3704630"/>
            <a:ext cx="5180251" cy="1815882"/>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&lt;html&gt;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&lt;title&gt;Simple Layout&lt;/title&gt;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&lt;body&gt; </a:t>
            </a:r>
          </a:p>
          <a:p>
            <a:pPr lvl="0"/>
            <a:r>
              <a:rPr lang="en-US" sz="1400" dirty="0" smtClean="0">
                <a:solidFill>
                  <a:schemeClr val="bg1"/>
                </a:solidFill>
                <a:latin typeface="Consolas" pitchFamily="49" charset="0"/>
                <a:cs typeface="Consolas" pitchFamily="49" charset="0"/>
              </a:rPr>
              <a:t>    </a:t>
            </a:r>
            <a:r>
              <a:rPr lang="en-US" sz="1400" dirty="0" smtClean="0">
                <a:solidFill>
                  <a:schemeClr val="accent1">
                    <a:lumMod val="60000"/>
                    <a:lumOff val="40000"/>
                    <a:alpha val="99000"/>
                  </a:schemeClr>
                </a:solidFill>
                <a:latin typeface="Consolas" pitchFamily="49" charset="0"/>
                <a:cs typeface="Consolas" pitchFamily="49" charset="0"/>
              </a:rPr>
              <a:t>    </a:t>
            </a:r>
            <a:r>
              <a:rPr lang="en-US" sz="1400" b="1" dirty="0">
                <a:solidFill>
                  <a:schemeClr val="accent1">
                    <a:lumMod val="60000"/>
                    <a:lumOff val="40000"/>
                    <a:alpha val="99000"/>
                  </a:schemeClr>
                </a:solidFill>
                <a:latin typeface="Consolas" pitchFamily="49" charset="0"/>
                <a:cs typeface="Consolas" pitchFamily="49" charset="0"/>
              </a:rPr>
              <a:t>@</a:t>
            </a:r>
            <a:r>
              <a:rPr lang="en-US" sz="1400" b="1" dirty="0" err="1">
                <a:solidFill>
                  <a:schemeClr val="accent1">
                    <a:lumMod val="60000"/>
                    <a:lumOff val="40000"/>
                    <a:alpha val="99000"/>
                  </a:schemeClr>
                </a:solidFill>
                <a:latin typeface="Consolas" pitchFamily="49" charset="0"/>
                <a:cs typeface="Consolas" pitchFamily="49" charset="0"/>
              </a:rPr>
              <a:t>RenderBody</a:t>
            </a:r>
            <a:r>
              <a:rPr lang="en-US" sz="1400" b="1" dirty="0">
                <a:solidFill>
                  <a:schemeClr val="accent1">
                    <a:lumMod val="60000"/>
                    <a:lumOff val="40000"/>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    &lt;/body&gt;</a:t>
            </a:r>
          </a:p>
          <a:p>
            <a:pPr lvl="0"/>
            <a:r>
              <a:rPr lang="en-US" sz="1400" dirty="0" smtClean="0">
                <a:solidFill>
                  <a:schemeClr val="bg1">
                    <a:alpha val="99000"/>
                  </a:schemeClr>
                </a:solidFill>
                <a:latin typeface="Consolas" pitchFamily="49" charset="0"/>
                <a:cs typeface="Consolas" pitchFamily="49" charset="0"/>
              </a:rPr>
              <a:t>&lt;/html&gt;</a:t>
            </a:r>
            <a:endParaRPr lang="en-US" sz="1400" dirty="0">
              <a:solidFill>
                <a:schemeClr val="bg1">
                  <a:alpha val="99000"/>
                </a:schemeClr>
              </a:solidFill>
              <a:latin typeface="Consolas" pitchFamily="49" charset="0"/>
              <a:cs typeface="Consolas" pitchFamily="49" charset="0"/>
            </a:endParaRPr>
          </a:p>
        </p:txBody>
      </p:sp>
      <p:sp>
        <p:nvSpPr>
          <p:cNvPr id="7" name="TextBox 6"/>
          <p:cNvSpPr txBox="1"/>
          <p:nvPr/>
        </p:nvSpPr>
        <p:spPr>
          <a:xfrm>
            <a:off x="519112" y="3222282"/>
            <a:ext cx="3361113" cy="461665"/>
          </a:xfrm>
          <a:prstGeom prst="rect">
            <a:avLst/>
          </a:prstGeom>
          <a:noFill/>
        </p:spPr>
        <p:txBody>
          <a:bodyPr wrap="none" rtlCol="0">
            <a:spAutoFit/>
          </a:bodyPr>
          <a:lstStyle/>
          <a:p>
            <a:r>
              <a:rPr lang="en-US" dirty="0" smtClean="0">
                <a:solidFill>
                  <a:schemeClr val="tx2">
                    <a:alpha val="99000"/>
                  </a:schemeClr>
                </a:solidFill>
              </a:rPr>
              <a:t>/Shared/_</a:t>
            </a:r>
            <a:r>
              <a:rPr lang="en-US" dirty="0" err="1" smtClean="0">
                <a:solidFill>
                  <a:schemeClr val="tx2">
                    <a:alpha val="99000"/>
                  </a:schemeClr>
                </a:solidFill>
              </a:rPr>
              <a:t>Layout.cshtml</a:t>
            </a:r>
            <a:endParaRPr lang="en-US" dirty="0">
              <a:solidFill>
                <a:schemeClr val="tx2">
                  <a:alpha val="99000"/>
                </a:schemeClr>
              </a:solidFill>
            </a:endParaRPr>
          </a:p>
        </p:txBody>
      </p:sp>
      <p:sp>
        <p:nvSpPr>
          <p:cNvPr id="8" name="TextBox 7"/>
          <p:cNvSpPr txBox="1"/>
          <p:nvPr/>
        </p:nvSpPr>
        <p:spPr>
          <a:xfrm>
            <a:off x="5878433" y="3704630"/>
            <a:ext cx="5789692" cy="1807589"/>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noAutofit/>
          </a:bodyPr>
          <a:lstStyle/>
          <a:p>
            <a:pPr lvl="0"/>
            <a:r>
              <a:rPr lang="en-US" sz="1400" dirty="0" smtClean="0">
                <a:solidFill>
                  <a:schemeClr val="bg1">
                    <a:alpha val="99000"/>
                  </a:schemeClr>
                </a:solidFill>
                <a:latin typeface="Consolas" pitchFamily="49" charset="0"/>
                <a:cs typeface="Consolas" pitchFamily="49" charset="0"/>
              </a:rPr>
              <a:t>@{     </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  Layout = "/Shared/_</a:t>
            </a:r>
            <a:r>
              <a:rPr lang="en-US" sz="1400" dirty="0" err="1" smtClean="0">
                <a:solidFill>
                  <a:schemeClr val="bg1">
                    <a:alpha val="99000"/>
                  </a:schemeClr>
                </a:solidFill>
                <a:latin typeface="Consolas" pitchFamily="49" charset="0"/>
                <a:cs typeface="Consolas" pitchFamily="49" charset="0"/>
              </a:rPr>
              <a:t>Layout.cshtml</a:t>
            </a:r>
            <a:r>
              <a:rPr lang="en-US" sz="1400" dirty="0" smtClean="0">
                <a:solidFill>
                  <a:schemeClr val="bg1">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a:t>
            </a:r>
          </a:p>
          <a:p>
            <a:pPr lvl="0"/>
            <a:endParaRPr lang="en-US" sz="1400" dirty="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&lt;p&gt;</a:t>
            </a:r>
          </a:p>
          <a:p>
            <a:pPr lvl="0"/>
            <a:r>
              <a:rPr lang="en-US" sz="1400" dirty="0" smtClean="0">
                <a:solidFill>
                  <a:schemeClr val="bg1">
                    <a:alpha val="99000"/>
                  </a:schemeClr>
                </a:solidFill>
                <a:latin typeface="Consolas" pitchFamily="49" charset="0"/>
                <a:cs typeface="Consolas" pitchFamily="49" charset="0"/>
              </a:rPr>
              <a:t>   My content goes here</a:t>
            </a:r>
          </a:p>
          <a:p>
            <a:pPr lvl="0"/>
            <a:r>
              <a:rPr lang="en-US" sz="1400" dirty="0" smtClean="0">
                <a:solidFill>
                  <a:schemeClr val="bg1">
                    <a:alpha val="99000"/>
                  </a:schemeClr>
                </a:solidFill>
                <a:latin typeface="Consolas" pitchFamily="49" charset="0"/>
                <a:cs typeface="Consolas" pitchFamily="49" charset="0"/>
              </a:rPr>
              <a:t>&lt;/p&gt;</a:t>
            </a:r>
            <a:endParaRPr lang="en-US" sz="1400" dirty="0">
              <a:solidFill>
                <a:schemeClr val="bg1">
                  <a:alpha val="99000"/>
                </a:schemeClr>
              </a:solidFill>
              <a:latin typeface="Consolas" pitchFamily="49" charset="0"/>
              <a:cs typeface="Consolas" pitchFamily="49" charset="0"/>
            </a:endParaRPr>
          </a:p>
        </p:txBody>
      </p:sp>
      <p:sp>
        <p:nvSpPr>
          <p:cNvPr id="9" name="TextBox 8"/>
          <p:cNvSpPr txBox="1"/>
          <p:nvPr/>
        </p:nvSpPr>
        <p:spPr>
          <a:xfrm>
            <a:off x="9438347" y="3222282"/>
            <a:ext cx="2229778" cy="461665"/>
          </a:xfrm>
          <a:prstGeom prst="rect">
            <a:avLst/>
          </a:prstGeom>
          <a:noFill/>
        </p:spPr>
        <p:txBody>
          <a:bodyPr wrap="none" rtlCol="0">
            <a:spAutoFit/>
          </a:bodyPr>
          <a:lstStyle/>
          <a:p>
            <a:r>
              <a:rPr lang="en-US" dirty="0" err="1" smtClean="0">
                <a:solidFill>
                  <a:schemeClr val="tx2">
                    <a:alpha val="99000"/>
                  </a:schemeClr>
                </a:solidFill>
              </a:rPr>
              <a:t>MyPage.cshtml</a:t>
            </a:r>
            <a:endParaRPr lang="en-US" dirty="0">
              <a:solidFill>
                <a:schemeClr val="tx2">
                  <a:alpha val="99000"/>
                </a:schemeClr>
              </a:solidFill>
            </a:endParaRPr>
          </a:p>
        </p:txBody>
      </p:sp>
    </p:spTree>
    <p:extLst>
      <p:ext uri="{BB962C8B-B14F-4D97-AF65-F5344CB8AC3E}">
        <p14:creationId xmlns:p14="http://schemas.microsoft.com/office/powerpoint/2010/main" val="2282177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smtClean="0"/>
              <a:t>Use Sections to Organize Your Pages</a:t>
            </a:r>
            <a:endParaRPr lang="en-US" dirty="0"/>
          </a:p>
        </p:txBody>
      </p:sp>
      <p:sp>
        <p:nvSpPr>
          <p:cNvPr id="2" name="Content Placeholder 1"/>
          <p:cNvSpPr>
            <a:spLocks noGrp="1"/>
          </p:cNvSpPr>
          <p:nvPr>
            <p:ph type="body" sz="quarter" idx="10"/>
          </p:nvPr>
        </p:nvSpPr>
        <p:spPr>
          <a:xfrm>
            <a:off x="519112" y="1699931"/>
            <a:ext cx="11149013" cy="997196"/>
          </a:xfrm>
        </p:spPr>
        <p:txBody>
          <a:bodyPr/>
          <a:lstStyle/>
          <a:p>
            <a:r>
              <a:rPr lang="en-US" sz="3600" dirty="0" smtClean="0"/>
              <a:t>Sections allow you to define areas of content that change between pages but need to be included in a layout</a:t>
            </a:r>
            <a:endParaRPr lang="en-US" sz="3600" dirty="0"/>
          </a:p>
        </p:txBody>
      </p:sp>
      <p:graphicFrame>
        <p:nvGraphicFramePr>
          <p:cNvPr id="4" name="Table 3"/>
          <p:cNvGraphicFramePr>
            <a:graphicFrameLocks noGrp="1"/>
          </p:cNvGraphicFramePr>
          <p:nvPr>
            <p:extLst>
              <p:ext uri="{D42A27DB-BD31-4B8C-83A1-F6EECF244321}">
                <p14:modId xmlns:p14="http://schemas.microsoft.com/office/powerpoint/2010/main" val="3097822482"/>
              </p:ext>
            </p:extLst>
          </p:nvPr>
        </p:nvGraphicFramePr>
        <p:xfrm>
          <a:off x="1523603" y="3429001"/>
          <a:ext cx="4875530" cy="2392363"/>
        </p:xfrm>
        <a:graphic>
          <a:graphicData uri="http://schemas.openxmlformats.org/drawingml/2006/table">
            <a:tbl>
              <a:tblPr/>
              <a:tblGrid>
                <a:gridCol w="4875530"/>
              </a:tblGrid>
              <a:tr h="2392363">
                <a:tc>
                  <a:txBody>
                    <a:bodyPr/>
                    <a:lstStyle/>
                    <a:p>
                      <a:endParaRPr lang="en-US" sz="1300" dirty="0">
                        <a:latin typeface="Courier New" pitchFamily="49" charset="0"/>
                        <a:cs typeface="Courier New" pitchFamily="49" charset="0"/>
                      </a:endParaRPr>
                    </a:p>
                  </a:txBody>
                  <a:tcPr marL="0" marR="0" marT="0" marB="0" anchor="ctr">
                    <a:lnL>
                      <a:noFill/>
                    </a:lnL>
                    <a:lnR>
                      <a:noFill/>
                    </a:lnR>
                    <a:lnT>
                      <a:noFill/>
                    </a:lnT>
                    <a:lnB>
                      <a:noFill/>
                    </a:lnB>
                  </a:tcPr>
                </a:tc>
              </a:tr>
            </a:tbl>
          </a:graphicData>
        </a:graphic>
      </p:graphicFrame>
      <p:sp>
        <p:nvSpPr>
          <p:cNvPr id="5" name="TextBox 4"/>
          <p:cNvSpPr txBox="1"/>
          <p:nvPr/>
        </p:nvSpPr>
        <p:spPr>
          <a:xfrm>
            <a:off x="517525" y="3704630"/>
            <a:ext cx="5180251" cy="203132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&lt;html&gt;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&lt;title&gt;Simple Layout&lt;/title&gt;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&lt;body&gt;</a:t>
            </a:r>
            <a:r>
              <a:rPr lang="en-US" sz="1400" dirty="0" smtClean="0">
                <a:solidFill>
                  <a:schemeClr val="bg1"/>
                </a:solidFill>
                <a:latin typeface="Consolas" pitchFamily="49" charset="0"/>
                <a:cs typeface="Consolas" pitchFamily="49" charset="0"/>
              </a:rPr>
              <a:t> </a:t>
            </a:r>
          </a:p>
          <a:p>
            <a:pPr lvl="0"/>
            <a:r>
              <a:rPr lang="en-US" sz="1400" dirty="0" smtClean="0">
                <a:solidFill>
                  <a:schemeClr val="accent1">
                    <a:lumMod val="60000"/>
                    <a:lumOff val="40000"/>
                    <a:alpha val="99000"/>
                  </a:schemeClr>
                </a:solidFill>
                <a:latin typeface="Consolas" pitchFamily="49" charset="0"/>
                <a:cs typeface="Consolas" pitchFamily="49" charset="0"/>
              </a:rPr>
              <a:t>        </a:t>
            </a:r>
            <a:r>
              <a:rPr lang="en-US" sz="1400" b="1" dirty="0">
                <a:solidFill>
                  <a:schemeClr val="accent1">
                    <a:lumMod val="60000"/>
                    <a:lumOff val="40000"/>
                    <a:alpha val="99000"/>
                  </a:schemeClr>
                </a:solidFill>
                <a:latin typeface="Consolas" pitchFamily="49" charset="0"/>
                <a:cs typeface="Consolas" pitchFamily="49" charset="0"/>
              </a:rPr>
              <a:t>@</a:t>
            </a:r>
            <a:r>
              <a:rPr lang="en-US" sz="1400" b="1" dirty="0" err="1">
                <a:solidFill>
                  <a:schemeClr val="accent1">
                    <a:lumMod val="60000"/>
                    <a:lumOff val="40000"/>
                    <a:alpha val="99000"/>
                  </a:schemeClr>
                </a:solidFill>
                <a:latin typeface="Consolas" pitchFamily="49" charset="0"/>
                <a:cs typeface="Consolas" pitchFamily="49" charset="0"/>
              </a:rPr>
              <a:t>RenderSection</a:t>
            </a:r>
            <a:r>
              <a:rPr lang="en-US" sz="1400" b="1" dirty="0">
                <a:solidFill>
                  <a:schemeClr val="accent1">
                    <a:lumMod val="60000"/>
                    <a:lumOff val="40000"/>
                    <a:alpha val="99000"/>
                  </a:schemeClr>
                </a:solidFill>
                <a:latin typeface="Consolas" pitchFamily="49" charset="0"/>
                <a:cs typeface="Consolas" pitchFamily="49" charset="0"/>
              </a:rPr>
              <a:t>("Menu")</a:t>
            </a:r>
          </a:p>
          <a:p>
            <a:pPr lvl="0"/>
            <a:r>
              <a:rPr lang="en-US" sz="1400" dirty="0" smtClean="0">
                <a:solidFill>
                  <a:schemeClr val="bg1"/>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 @</a:t>
            </a:r>
            <a:r>
              <a:rPr lang="en-US" sz="1400" dirty="0" err="1" smtClean="0">
                <a:solidFill>
                  <a:schemeClr val="bg1">
                    <a:alpha val="99000"/>
                  </a:schemeClr>
                </a:solidFill>
                <a:latin typeface="Consolas" pitchFamily="49" charset="0"/>
                <a:cs typeface="Consolas" pitchFamily="49" charset="0"/>
              </a:rPr>
              <a:t>RenderBody</a:t>
            </a:r>
            <a:r>
              <a:rPr lang="en-US" sz="1400" dirty="0" smtClean="0">
                <a:solidFill>
                  <a:schemeClr val="bg1">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    &lt;/body&gt;</a:t>
            </a:r>
          </a:p>
          <a:p>
            <a:pPr lvl="0"/>
            <a:r>
              <a:rPr lang="en-US" sz="1400" dirty="0" smtClean="0">
                <a:solidFill>
                  <a:schemeClr val="bg1">
                    <a:alpha val="99000"/>
                  </a:schemeClr>
                </a:solidFill>
                <a:latin typeface="Consolas" pitchFamily="49" charset="0"/>
                <a:cs typeface="Consolas" pitchFamily="49" charset="0"/>
              </a:rPr>
              <a:t>&lt;/html&gt;</a:t>
            </a:r>
            <a:endParaRPr lang="en-US" sz="1400" dirty="0">
              <a:solidFill>
                <a:schemeClr val="bg1">
                  <a:alpha val="99000"/>
                </a:schemeClr>
              </a:solidFill>
              <a:latin typeface="Consolas" pitchFamily="49" charset="0"/>
              <a:cs typeface="Consolas" pitchFamily="49" charset="0"/>
            </a:endParaRPr>
          </a:p>
        </p:txBody>
      </p:sp>
      <p:sp>
        <p:nvSpPr>
          <p:cNvPr id="6" name="TextBox 5"/>
          <p:cNvSpPr txBox="1"/>
          <p:nvPr/>
        </p:nvSpPr>
        <p:spPr>
          <a:xfrm>
            <a:off x="517525" y="3222282"/>
            <a:ext cx="3361113" cy="461665"/>
          </a:xfrm>
          <a:prstGeom prst="rect">
            <a:avLst/>
          </a:prstGeom>
          <a:noFill/>
        </p:spPr>
        <p:txBody>
          <a:bodyPr wrap="none" rtlCol="0">
            <a:spAutoFit/>
          </a:bodyPr>
          <a:lstStyle/>
          <a:p>
            <a:r>
              <a:rPr lang="en-US" dirty="0" smtClean="0">
                <a:solidFill>
                  <a:schemeClr val="tx2">
                    <a:alpha val="99000"/>
                  </a:schemeClr>
                </a:solidFill>
              </a:rPr>
              <a:t>/Shared/_</a:t>
            </a:r>
            <a:r>
              <a:rPr lang="en-US" dirty="0" err="1" smtClean="0">
                <a:solidFill>
                  <a:schemeClr val="tx2">
                    <a:alpha val="99000"/>
                  </a:schemeClr>
                </a:solidFill>
              </a:rPr>
              <a:t>Layout.cshtml</a:t>
            </a:r>
            <a:endParaRPr lang="en-US" dirty="0">
              <a:solidFill>
                <a:schemeClr val="tx2">
                  <a:alpha val="99000"/>
                </a:schemeClr>
              </a:solidFill>
            </a:endParaRPr>
          </a:p>
        </p:txBody>
      </p:sp>
      <p:sp>
        <p:nvSpPr>
          <p:cNvPr id="7" name="TextBox 6"/>
          <p:cNvSpPr txBox="1"/>
          <p:nvPr/>
        </p:nvSpPr>
        <p:spPr>
          <a:xfrm>
            <a:off x="5877318" y="3704630"/>
            <a:ext cx="5789692" cy="2893100"/>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     </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  Layout = "/Shared/_</a:t>
            </a:r>
            <a:r>
              <a:rPr lang="en-US" sz="1400" dirty="0" err="1" smtClean="0">
                <a:solidFill>
                  <a:schemeClr val="bg1">
                    <a:alpha val="99000"/>
                  </a:schemeClr>
                </a:solidFill>
                <a:latin typeface="Consolas" pitchFamily="49" charset="0"/>
                <a:cs typeface="Consolas" pitchFamily="49" charset="0"/>
              </a:rPr>
              <a:t>Layout.cshtml</a:t>
            </a:r>
            <a:r>
              <a:rPr lang="en-US" sz="1400" dirty="0" smtClean="0">
                <a:solidFill>
                  <a:schemeClr val="bg1">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a:t>
            </a:r>
          </a:p>
          <a:p>
            <a:pPr lvl="0"/>
            <a:endParaRPr lang="en-US" sz="1400" dirty="0" smtClean="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@section Menu {</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  &lt;</a:t>
            </a:r>
            <a:r>
              <a:rPr lang="en-US" sz="1400" dirty="0" err="1" smtClean="0">
                <a:solidFill>
                  <a:schemeClr val="bg1">
                    <a:alpha val="99000"/>
                  </a:schemeClr>
                </a:solidFill>
                <a:latin typeface="Consolas" pitchFamily="49" charset="0"/>
                <a:cs typeface="Consolas" pitchFamily="49" charset="0"/>
              </a:rPr>
              <a:t>ul</a:t>
            </a:r>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id="</a:t>
            </a:r>
            <a:r>
              <a:rPr lang="en-US" sz="1400" dirty="0" err="1" smtClean="0">
                <a:solidFill>
                  <a:schemeClr val="bg1">
                    <a:alpha val="99000"/>
                  </a:schemeClr>
                </a:solidFill>
                <a:latin typeface="Consolas" pitchFamily="49" charset="0"/>
                <a:cs typeface="Consolas" pitchFamily="49" charset="0"/>
              </a:rPr>
              <a:t>pageMenu</a:t>
            </a:r>
            <a:r>
              <a:rPr lang="en-US" sz="1400" dirty="0" smtClean="0">
                <a:solidFill>
                  <a:schemeClr val="bg1">
                    <a:alpha val="99000"/>
                  </a:schemeClr>
                </a:solidFill>
                <a:latin typeface="Consolas" pitchFamily="49" charset="0"/>
                <a:cs typeface="Consolas" pitchFamily="49" charset="0"/>
              </a:rPr>
              <a:t>"&gt;</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&lt;li&gt;Option 1&lt;/li&gt;</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&lt;li&gt;Option 2&lt;/li&gt;</a:t>
            </a:r>
          </a:p>
          <a:p>
            <a:pPr lvl="0"/>
            <a:r>
              <a:rPr lang="en-US" sz="1400" dirty="0" smtClean="0">
                <a:solidFill>
                  <a:schemeClr val="bg1">
                    <a:alpha val="99000"/>
                  </a:schemeClr>
                </a:solidFill>
                <a:latin typeface="Consolas" pitchFamily="49" charset="0"/>
                <a:cs typeface="Consolas" pitchFamily="49" charset="0"/>
              </a:rPr>
              <a:t>   &lt;/</a:t>
            </a:r>
            <a:r>
              <a:rPr lang="en-US" sz="1400" dirty="0" err="1" smtClean="0">
                <a:solidFill>
                  <a:schemeClr val="bg1">
                    <a:alpha val="99000"/>
                  </a:schemeClr>
                </a:solidFill>
                <a:latin typeface="Consolas" pitchFamily="49" charset="0"/>
                <a:cs typeface="Consolas" pitchFamily="49" charset="0"/>
              </a:rPr>
              <a:t>ul</a:t>
            </a:r>
            <a:r>
              <a:rPr lang="en-US" sz="1400" dirty="0" smtClean="0">
                <a:solidFill>
                  <a:schemeClr val="bg1">
                    <a:alpha val="99000"/>
                  </a:schemeClr>
                </a:solidFill>
                <a:latin typeface="Consolas" pitchFamily="49" charset="0"/>
                <a:cs typeface="Consolas" pitchFamily="49" charset="0"/>
              </a:rPr>
              <a:t>&gt;</a:t>
            </a:r>
            <a:endParaRPr lang="en-US" sz="1400" dirty="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a:t>
            </a:r>
            <a:endParaRPr lang="en-US" sz="1400" dirty="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&lt;p&gt;</a:t>
            </a:r>
          </a:p>
          <a:p>
            <a:pPr lvl="0"/>
            <a:r>
              <a:rPr lang="en-US" sz="1400" dirty="0" smtClean="0">
                <a:solidFill>
                  <a:schemeClr val="bg1">
                    <a:alpha val="99000"/>
                  </a:schemeClr>
                </a:solidFill>
                <a:latin typeface="Consolas" pitchFamily="49" charset="0"/>
                <a:cs typeface="Consolas" pitchFamily="49" charset="0"/>
              </a:rPr>
              <a:t>   My content goes here</a:t>
            </a:r>
          </a:p>
          <a:p>
            <a:pPr lvl="0"/>
            <a:r>
              <a:rPr lang="en-US" sz="1400" dirty="0" smtClean="0">
                <a:solidFill>
                  <a:schemeClr val="bg1">
                    <a:alpha val="99000"/>
                  </a:schemeClr>
                </a:solidFill>
                <a:latin typeface="Consolas" pitchFamily="49" charset="0"/>
                <a:cs typeface="Consolas" pitchFamily="49" charset="0"/>
              </a:rPr>
              <a:t>&lt;/p&gt;</a:t>
            </a:r>
            <a:endParaRPr lang="en-US" sz="1400" dirty="0">
              <a:solidFill>
                <a:schemeClr val="bg1">
                  <a:alpha val="99000"/>
                </a:schemeClr>
              </a:solidFill>
              <a:latin typeface="Consolas" pitchFamily="49" charset="0"/>
              <a:cs typeface="Consolas" pitchFamily="49" charset="0"/>
            </a:endParaRPr>
          </a:p>
        </p:txBody>
      </p:sp>
      <p:sp>
        <p:nvSpPr>
          <p:cNvPr id="8" name="TextBox 7"/>
          <p:cNvSpPr txBox="1"/>
          <p:nvPr/>
        </p:nvSpPr>
        <p:spPr>
          <a:xfrm>
            <a:off x="9437232" y="3222282"/>
            <a:ext cx="2229778" cy="461665"/>
          </a:xfrm>
          <a:prstGeom prst="rect">
            <a:avLst/>
          </a:prstGeom>
          <a:noFill/>
        </p:spPr>
        <p:txBody>
          <a:bodyPr wrap="none" rtlCol="0">
            <a:spAutoFit/>
          </a:bodyPr>
          <a:lstStyle/>
          <a:p>
            <a:r>
              <a:rPr lang="en-US" dirty="0" err="1" smtClean="0">
                <a:solidFill>
                  <a:schemeClr val="tx2">
                    <a:alpha val="99000"/>
                  </a:schemeClr>
                </a:solidFill>
              </a:rPr>
              <a:t>MyPage.cshtml</a:t>
            </a:r>
            <a:endParaRPr lang="en-US" dirty="0">
              <a:solidFill>
                <a:schemeClr val="tx2">
                  <a:alpha val="99000"/>
                </a:schemeClr>
              </a:solidFill>
            </a:endParaRPr>
          </a:p>
        </p:txBody>
      </p:sp>
    </p:spTree>
    <p:extLst>
      <p:ext uri="{BB962C8B-B14F-4D97-AF65-F5344CB8AC3E}">
        <p14:creationId xmlns:p14="http://schemas.microsoft.com/office/powerpoint/2010/main" val="4227675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1329595"/>
          </a:xfrm>
        </p:spPr>
        <p:txBody>
          <a:bodyPr/>
          <a:lstStyle/>
          <a:p>
            <a:r>
              <a:rPr lang="en-US" sz="4800" dirty="0" smtClean="0"/>
              <a:t>Use </a:t>
            </a:r>
            <a:r>
              <a:rPr lang="en-US" sz="4800" dirty="0" err="1" smtClean="0"/>
              <a:t>RenderPage</a:t>
            </a:r>
            <a:r>
              <a:rPr lang="en-US" sz="4800" dirty="0" smtClean="0"/>
              <a:t> to Organize Pages That Don’t Change</a:t>
            </a:r>
            <a:endParaRPr lang="en-US" sz="4800" dirty="0"/>
          </a:p>
        </p:txBody>
      </p:sp>
      <p:sp>
        <p:nvSpPr>
          <p:cNvPr id="2" name="Content Placeholder 1"/>
          <p:cNvSpPr>
            <a:spLocks noGrp="1"/>
          </p:cNvSpPr>
          <p:nvPr>
            <p:ph type="body" sz="quarter" idx="10"/>
          </p:nvPr>
        </p:nvSpPr>
        <p:spPr>
          <a:xfrm>
            <a:off x="519112" y="1695450"/>
            <a:ext cx="11149013" cy="946413"/>
          </a:xfrm>
        </p:spPr>
        <p:txBody>
          <a:bodyPr/>
          <a:lstStyle/>
          <a:p>
            <a:r>
              <a:rPr lang="en-US" dirty="0" err="1" smtClean="0"/>
              <a:t>RenderPage</a:t>
            </a:r>
            <a:r>
              <a:rPr lang="en-US" dirty="0" smtClean="0"/>
              <a:t>() helps you reuse markup and code that doesn’t change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987053773"/>
              </p:ext>
            </p:extLst>
          </p:nvPr>
        </p:nvGraphicFramePr>
        <p:xfrm>
          <a:off x="1523603" y="3429001"/>
          <a:ext cx="4875530" cy="2392363"/>
        </p:xfrm>
        <a:graphic>
          <a:graphicData uri="http://schemas.openxmlformats.org/drawingml/2006/table">
            <a:tbl>
              <a:tblPr/>
              <a:tblGrid>
                <a:gridCol w="4875530"/>
              </a:tblGrid>
              <a:tr h="2392363">
                <a:tc>
                  <a:txBody>
                    <a:bodyPr/>
                    <a:lstStyle/>
                    <a:p>
                      <a:endParaRPr lang="en-US" sz="1300" dirty="0">
                        <a:latin typeface="Courier New" pitchFamily="49" charset="0"/>
                        <a:cs typeface="Courier New" pitchFamily="49" charset="0"/>
                      </a:endParaRPr>
                    </a:p>
                  </a:txBody>
                  <a:tcPr marL="0" marR="0" marT="0" marB="0" anchor="ctr">
                    <a:lnL>
                      <a:noFill/>
                    </a:lnL>
                    <a:lnR>
                      <a:noFill/>
                    </a:lnR>
                    <a:lnT>
                      <a:noFill/>
                    </a:lnT>
                    <a:lnB>
                      <a:noFill/>
                    </a:lnB>
                  </a:tcPr>
                </a:tc>
              </a:tr>
            </a:tbl>
          </a:graphicData>
        </a:graphic>
      </p:graphicFrame>
      <p:sp>
        <p:nvSpPr>
          <p:cNvPr id="7" name="TextBox 6"/>
          <p:cNvSpPr txBox="1"/>
          <p:nvPr/>
        </p:nvSpPr>
        <p:spPr>
          <a:xfrm>
            <a:off x="514540" y="3704630"/>
            <a:ext cx="5183236" cy="2246769"/>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&lt;html&gt;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&lt;title&gt;Simple Layout&lt;/title&gt;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&lt;body&gt; </a:t>
            </a:r>
          </a:p>
          <a:p>
            <a:pPr lvl="0"/>
            <a:r>
              <a:rPr lang="en-US" sz="1400" dirty="0" smtClean="0">
                <a:solidFill>
                  <a:schemeClr val="bg1">
                    <a:alpha val="99000"/>
                  </a:schemeClr>
                </a:solidFill>
                <a:latin typeface="Consolas" pitchFamily="49" charset="0"/>
                <a:cs typeface="Consolas" pitchFamily="49" charset="0"/>
              </a:rPr>
              <a:t>        @</a:t>
            </a:r>
            <a:r>
              <a:rPr lang="en-US" sz="1400" dirty="0" err="1" smtClean="0">
                <a:solidFill>
                  <a:schemeClr val="bg1">
                    <a:alpha val="99000"/>
                  </a:schemeClr>
                </a:solidFill>
                <a:latin typeface="Consolas" pitchFamily="49" charset="0"/>
                <a:cs typeface="Consolas" pitchFamily="49" charset="0"/>
              </a:rPr>
              <a:t>RenderSection</a:t>
            </a:r>
            <a:r>
              <a:rPr lang="en-US" sz="1400" dirty="0" smtClean="0">
                <a:solidFill>
                  <a:schemeClr val="bg1">
                    <a:alpha val="99000"/>
                  </a:schemeClr>
                </a:solidFill>
                <a:latin typeface="Consolas" pitchFamily="49" charset="0"/>
                <a:cs typeface="Consolas" pitchFamily="49" charset="0"/>
              </a:rPr>
              <a:t>("Menu")</a:t>
            </a:r>
          </a:p>
          <a:p>
            <a:pPr lvl="0"/>
            <a:r>
              <a:rPr lang="en-US" sz="1400" dirty="0" smtClean="0">
                <a:solidFill>
                  <a:schemeClr val="bg1">
                    <a:alpha val="99000"/>
                  </a:schemeClr>
                </a:solidFill>
                <a:latin typeface="Consolas" pitchFamily="49" charset="0"/>
                <a:cs typeface="Consolas" pitchFamily="49" charset="0"/>
              </a:rPr>
              <a:t>        @</a:t>
            </a:r>
            <a:r>
              <a:rPr lang="en-US" sz="1400" dirty="0" err="1" smtClean="0">
                <a:solidFill>
                  <a:schemeClr val="bg1">
                    <a:alpha val="99000"/>
                  </a:schemeClr>
                </a:solidFill>
                <a:latin typeface="Consolas" pitchFamily="49" charset="0"/>
                <a:cs typeface="Consolas" pitchFamily="49" charset="0"/>
              </a:rPr>
              <a:t>RenderBody</a:t>
            </a:r>
            <a:r>
              <a:rPr lang="en-US" sz="1400" dirty="0" smtClean="0">
                <a:solidFill>
                  <a:schemeClr val="bg1">
                    <a:alpha val="99000"/>
                  </a:schemeClr>
                </a:solidFill>
                <a:latin typeface="Consolas" pitchFamily="49" charset="0"/>
                <a:cs typeface="Consolas" pitchFamily="49" charset="0"/>
              </a:rPr>
              <a:t>()</a:t>
            </a:r>
          </a:p>
          <a:p>
            <a:pPr lvl="0"/>
            <a:r>
              <a:rPr lang="en-US" sz="1400" dirty="0">
                <a:solidFill>
                  <a:schemeClr val="bg1"/>
                </a:solidFill>
                <a:latin typeface="Consolas" pitchFamily="49" charset="0"/>
                <a:cs typeface="Consolas" pitchFamily="49" charset="0"/>
              </a:rPr>
              <a:t> </a:t>
            </a:r>
            <a:r>
              <a:rPr lang="en-US" sz="1400" dirty="0" smtClean="0">
                <a:solidFill>
                  <a:schemeClr val="bg1"/>
                </a:solidFill>
                <a:latin typeface="Consolas" pitchFamily="49" charset="0"/>
                <a:cs typeface="Consolas" pitchFamily="49" charset="0"/>
              </a:rPr>
              <a:t>       </a:t>
            </a:r>
            <a:r>
              <a:rPr lang="en-US" sz="1400" b="1" dirty="0">
                <a:solidFill>
                  <a:schemeClr val="accent1">
                    <a:lumMod val="60000"/>
                    <a:lumOff val="40000"/>
                    <a:alpha val="99000"/>
                  </a:schemeClr>
                </a:solidFill>
                <a:latin typeface="Consolas" pitchFamily="49" charset="0"/>
                <a:cs typeface="Consolas" pitchFamily="49" charset="0"/>
              </a:rPr>
              <a:t>@</a:t>
            </a:r>
            <a:r>
              <a:rPr lang="en-US" sz="1400" b="1" dirty="0" err="1">
                <a:solidFill>
                  <a:schemeClr val="accent1">
                    <a:lumMod val="60000"/>
                    <a:lumOff val="40000"/>
                    <a:alpha val="99000"/>
                  </a:schemeClr>
                </a:solidFill>
                <a:latin typeface="Consolas" pitchFamily="49" charset="0"/>
                <a:cs typeface="Consolas" pitchFamily="49" charset="0"/>
              </a:rPr>
              <a:t>RenderPage</a:t>
            </a:r>
            <a:r>
              <a:rPr lang="en-US" sz="1400" b="1" dirty="0">
                <a:solidFill>
                  <a:schemeClr val="accent1">
                    <a:lumMod val="60000"/>
                    <a:lumOff val="40000"/>
                    <a:alpha val="99000"/>
                  </a:schemeClr>
                </a:solidFill>
                <a:latin typeface="Consolas" pitchFamily="49" charset="0"/>
                <a:cs typeface="Consolas" pitchFamily="49" charset="0"/>
              </a:rPr>
              <a:t>("/Shared/_</a:t>
            </a:r>
            <a:r>
              <a:rPr lang="en-US" sz="1400" b="1" dirty="0" err="1">
                <a:solidFill>
                  <a:schemeClr val="accent1">
                    <a:lumMod val="60000"/>
                    <a:lumOff val="40000"/>
                    <a:alpha val="99000"/>
                  </a:schemeClr>
                </a:solidFill>
                <a:latin typeface="Consolas" pitchFamily="49" charset="0"/>
                <a:cs typeface="Consolas" pitchFamily="49" charset="0"/>
              </a:rPr>
              <a:t>Footer.cshtml</a:t>
            </a:r>
            <a:r>
              <a:rPr lang="en-US" sz="1400" b="1" dirty="0">
                <a:solidFill>
                  <a:schemeClr val="accent1">
                    <a:lumMod val="60000"/>
                    <a:lumOff val="40000"/>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    &lt;/body&gt;</a:t>
            </a:r>
          </a:p>
          <a:p>
            <a:pPr lvl="0"/>
            <a:r>
              <a:rPr lang="en-US" sz="1400" dirty="0" smtClean="0">
                <a:solidFill>
                  <a:schemeClr val="bg1">
                    <a:alpha val="99000"/>
                  </a:schemeClr>
                </a:solidFill>
                <a:latin typeface="Consolas" pitchFamily="49" charset="0"/>
                <a:cs typeface="Consolas" pitchFamily="49" charset="0"/>
              </a:rPr>
              <a:t>&lt;/html&gt;</a:t>
            </a:r>
            <a:endParaRPr lang="en-US" sz="1400" dirty="0">
              <a:solidFill>
                <a:schemeClr val="bg1">
                  <a:alpha val="99000"/>
                </a:schemeClr>
              </a:solidFill>
              <a:latin typeface="Consolas" pitchFamily="49" charset="0"/>
              <a:cs typeface="Consolas" pitchFamily="49" charset="0"/>
            </a:endParaRPr>
          </a:p>
        </p:txBody>
      </p:sp>
      <p:sp>
        <p:nvSpPr>
          <p:cNvPr id="8" name="TextBox 7"/>
          <p:cNvSpPr txBox="1"/>
          <p:nvPr/>
        </p:nvSpPr>
        <p:spPr>
          <a:xfrm>
            <a:off x="514315" y="3222282"/>
            <a:ext cx="3361113" cy="461665"/>
          </a:xfrm>
          <a:prstGeom prst="rect">
            <a:avLst/>
          </a:prstGeom>
          <a:noFill/>
        </p:spPr>
        <p:txBody>
          <a:bodyPr wrap="none" rtlCol="0">
            <a:spAutoFit/>
          </a:bodyPr>
          <a:lstStyle/>
          <a:p>
            <a:r>
              <a:rPr lang="en-US" dirty="0" smtClean="0">
                <a:solidFill>
                  <a:schemeClr val="tx2">
                    <a:alpha val="99000"/>
                  </a:schemeClr>
                </a:solidFill>
              </a:rPr>
              <a:t>/Shared/_</a:t>
            </a:r>
            <a:r>
              <a:rPr lang="en-US" dirty="0" err="1" smtClean="0">
                <a:solidFill>
                  <a:schemeClr val="tx2">
                    <a:alpha val="99000"/>
                  </a:schemeClr>
                </a:solidFill>
              </a:rPr>
              <a:t>Layout.cshtml</a:t>
            </a:r>
            <a:endParaRPr lang="en-US" dirty="0">
              <a:solidFill>
                <a:schemeClr val="tx2">
                  <a:alpha val="99000"/>
                </a:schemeClr>
              </a:solidFill>
            </a:endParaRPr>
          </a:p>
        </p:txBody>
      </p:sp>
      <p:sp>
        <p:nvSpPr>
          <p:cNvPr id="9" name="TextBox 8"/>
          <p:cNvSpPr txBox="1"/>
          <p:nvPr/>
        </p:nvSpPr>
        <p:spPr>
          <a:xfrm>
            <a:off x="5877317" y="3704630"/>
            <a:ext cx="5790807" cy="738664"/>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&lt;div class="footer"&gt;</a:t>
            </a:r>
          </a:p>
          <a:p>
            <a:pPr lvl="0"/>
            <a:r>
              <a:rPr lang="en-US" sz="1400" dirty="0" smtClean="0">
                <a:solidFill>
                  <a:schemeClr val="bg1">
                    <a:alpha val="99000"/>
                  </a:schemeClr>
                </a:solidFill>
                <a:latin typeface="Consolas" pitchFamily="49" charset="0"/>
                <a:cs typeface="Consolas" pitchFamily="49" charset="0"/>
              </a:rPr>
              <a:t>   © 2010 </a:t>
            </a:r>
            <a:r>
              <a:rPr lang="en-US" sz="1400" dirty="0" err="1" smtClean="0">
                <a:solidFill>
                  <a:schemeClr val="bg1">
                    <a:alpha val="99000"/>
                  </a:schemeClr>
                </a:solidFill>
                <a:latin typeface="Consolas" pitchFamily="49" charset="0"/>
                <a:cs typeface="Consolas" pitchFamily="49" charset="0"/>
              </a:rPr>
              <a:t>Contoso</a:t>
            </a:r>
            <a:endParaRPr lang="en-US" sz="1400" dirty="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&lt;/div&gt;</a:t>
            </a:r>
            <a:endParaRPr lang="en-US" sz="1400" dirty="0">
              <a:solidFill>
                <a:schemeClr val="bg1">
                  <a:alpha val="99000"/>
                </a:schemeClr>
              </a:solidFill>
              <a:latin typeface="Consolas" pitchFamily="49" charset="0"/>
              <a:cs typeface="Consolas" pitchFamily="49" charset="0"/>
            </a:endParaRPr>
          </a:p>
        </p:txBody>
      </p:sp>
      <p:sp>
        <p:nvSpPr>
          <p:cNvPr id="10" name="TextBox 9"/>
          <p:cNvSpPr txBox="1"/>
          <p:nvPr/>
        </p:nvSpPr>
        <p:spPr>
          <a:xfrm>
            <a:off x="8359141" y="3222282"/>
            <a:ext cx="3308983" cy="461665"/>
          </a:xfrm>
          <a:prstGeom prst="rect">
            <a:avLst/>
          </a:prstGeom>
          <a:noFill/>
        </p:spPr>
        <p:txBody>
          <a:bodyPr wrap="none" rtlCol="0">
            <a:spAutoFit/>
          </a:bodyPr>
          <a:lstStyle/>
          <a:p>
            <a:r>
              <a:rPr lang="en-US" dirty="0" smtClean="0">
                <a:solidFill>
                  <a:schemeClr val="tx2">
                    <a:alpha val="99000"/>
                  </a:schemeClr>
                </a:solidFill>
              </a:rPr>
              <a:t>/Shared/_</a:t>
            </a:r>
            <a:r>
              <a:rPr lang="en-US" dirty="0" err="1" smtClean="0">
                <a:solidFill>
                  <a:schemeClr val="tx2">
                    <a:alpha val="99000"/>
                  </a:schemeClr>
                </a:solidFill>
              </a:rPr>
              <a:t>Footer.cshtml</a:t>
            </a:r>
            <a:endParaRPr lang="en-US" dirty="0">
              <a:solidFill>
                <a:schemeClr val="tx2">
                  <a:alpha val="99000"/>
                </a:schemeClr>
              </a:solidFill>
            </a:endParaRPr>
          </a:p>
        </p:txBody>
      </p:sp>
    </p:spTree>
    <p:extLst>
      <p:ext uri="{BB962C8B-B14F-4D97-AF65-F5344CB8AC3E}">
        <p14:creationId xmlns:p14="http://schemas.microsoft.com/office/powerpoint/2010/main" val="3889088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Layouts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82470700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Are Helpers?</a:t>
            </a:r>
            <a:endParaRPr lang="en-US" dirty="0"/>
          </a:p>
        </p:txBody>
      </p:sp>
      <p:sp>
        <p:nvSpPr>
          <p:cNvPr id="5" name="Content Placeholder 4"/>
          <p:cNvSpPr>
            <a:spLocks noGrp="1"/>
          </p:cNvSpPr>
          <p:nvPr>
            <p:ph type="body" sz="quarter" idx="10"/>
          </p:nvPr>
        </p:nvSpPr>
        <p:spPr>
          <a:xfrm>
            <a:off x="519112" y="1141413"/>
            <a:ext cx="11149013" cy="1777410"/>
          </a:xfrm>
        </p:spPr>
        <p:txBody>
          <a:bodyPr/>
          <a:lstStyle/>
          <a:p>
            <a:r>
              <a:rPr lang="en-US" dirty="0" smtClean="0"/>
              <a:t>Helpers make it easy to quickly add commonly used functionality into your websites</a:t>
            </a:r>
          </a:p>
          <a:p>
            <a:r>
              <a:rPr lang="en-US" dirty="0" smtClean="0"/>
              <a:t>Helpers are designed to make your life easier</a:t>
            </a:r>
          </a:p>
        </p:txBody>
      </p:sp>
      <p:sp>
        <p:nvSpPr>
          <p:cNvPr id="6" name="Rectangle 5"/>
          <p:cNvSpPr/>
          <p:nvPr/>
        </p:nvSpPr>
        <p:spPr>
          <a:xfrm>
            <a:off x="3951008" y="4143316"/>
            <a:ext cx="7039722" cy="1815456"/>
          </a:xfrm>
          <a:prstGeom prst="rect">
            <a:avLst/>
          </a:prstGeom>
        </p:spPr>
        <p:txBody>
          <a:bodyPr wrap="square" numCol="3">
            <a:noAutofit/>
          </a:bodyPr>
          <a:lstStyle/>
          <a:p>
            <a:r>
              <a:rPr lang="en-US" dirty="0">
                <a:solidFill>
                  <a:schemeClr val="tx2">
                    <a:alpha val="99000"/>
                  </a:schemeClr>
                </a:solidFill>
                <a:latin typeface="Segoe UI Light" pitchFamily="34" charset="0"/>
              </a:rPr>
              <a:t>Facebook</a:t>
            </a:r>
          </a:p>
          <a:p>
            <a:r>
              <a:rPr lang="en-US" dirty="0">
                <a:solidFill>
                  <a:schemeClr val="tx2">
                    <a:alpha val="99000"/>
                  </a:schemeClr>
                </a:solidFill>
                <a:latin typeface="Segoe UI Light" pitchFamily="34" charset="0"/>
              </a:rPr>
              <a:t>Twitter</a:t>
            </a:r>
          </a:p>
          <a:p>
            <a:r>
              <a:rPr lang="en-US" dirty="0">
                <a:solidFill>
                  <a:schemeClr val="tx2">
                    <a:alpha val="99000"/>
                  </a:schemeClr>
                </a:solidFill>
                <a:latin typeface="Segoe UI Light" pitchFamily="34" charset="0"/>
              </a:rPr>
              <a:t>PayPal</a:t>
            </a:r>
          </a:p>
          <a:p>
            <a:r>
              <a:rPr lang="en-US" dirty="0" err="1">
                <a:solidFill>
                  <a:schemeClr val="tx2">
                    <a:alpha val="99000"/>
                  </a:schemeClr>
                </a:solidFill>
                <a:latin typeface="Segoe UI Light" pitchFamily="34" charset="0"/>
              </a:rPr>
              <a:t>UserVoice</a:t>
            </a:r>
            <a:endParaRPr lang="en-US" dirty="0">
              <a:solidFill>
                <a:schemeClr val="tx2">
                  <a:alpha val="99000"/>
                </a:schemeClr>
              </a:solidFill>
              <a:latin typeface="Segoe UI Light" pitchFamily="34" charset="0"/>
            </a:endParaRPr>
          </a:p>
          <a:p>
            <a:r>
              <a:rPr lang="en-US" dirty="0" err="1">
                <a:solidFill>
                  <a:schemeClr val="tx2">
                    <a:alpha val="99000"/>
                  </a:schemeClr>
                </a:solidFill>
                <a:latin typeface="Segoe UI Light" pitchFamily="34" charset="0"/>
              </a:rPr>
              <a:t>OData</a:t>
            </a:r>
            <a:endParaRPr lang="en-US" dirty="0">
              <a:solidFill>
                <a:schemeClr val="tx2">
                  <a:alpha val="99000"/>
                </a:schemeClr>
              </a:solidFill>
              <a:latin typeface="Segoe UI Light" pitchFamily="34" charset="0"/>
            </a:endParaRPr>
          </a:p>
          <a:p>
            <a:r>
              <a:rPr lang="en-US" dirty="0">
                <a:solidFill>
                  <a:schemeClr val="tx2">
                    <a:alpha val="99000"/>
                  </a:schemeClr>
                </a:solidFill>
                <a:latin typeface="Segoe UI Light" pitchFamily="34" charset="0"/>
              </a:rPr>
              <a:t>Windows Azure Storage</a:t>
            </a:r>
          </a:p>
          <a:p>
            <a:r>
              <a:rPr lang="en-US" dirty="0">
                <a:solidFill>
                  <a:schemeClr val="tx2">
                    <a:alpha val="99000"/>
                  </a:schemeClr>
                </a:solidFill>
                <a:latin typeface="Segoe UI Light" pitchFamily="34" charset="0"/>
              </a:rPr>
              <a:t>And many more…</a:t>
            </a:r>
          </a:p>
        </p:txBody>
      </p:sp>
      <p:sp>
        <p:nvSpPr>
          <p:cNvPr id="7" name="Freeform 14"/>
          <p:cNvSpPr>
            <a:spLocks noEditPoints="1"/>
          </p:cNvSpPr>
          <p:nvPr/>
        </p:nvSpPr>
        <p:spPr bwMode="black">
          <a:xfrm>
            <a:off x="1276392" y="3435430"/>
            <a:ext cx="2073545" cy="2194406"/>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chemeClr val="accent2">
              <a:lumMod val="40000"/>
              <a:lumOff val="60000"/>
            </a:schemeClr>
          </a:solidFill>
          <a:ln>
            <a:noFill/>
          </a:ln>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8" name="Rectangle 7"/>
          <p:cNvSpPr/>
          <p:nvPr/>
        </p:nvSpPr>
        <p:spPr>
          <a:xfrm>
            <a:off x="3951008" y="3435430"/>
            <a:ext cx="3666388" cy="707886"/>
          </a:xfrm>
          <a:prstGeom prst="rect">
            <a:avLst/>
          </a:prstGeom>
        </p:spPr>
        <p:txBody>
          <a:bodyPr wrap="none">
            <a:spAutoFit/>
          </a:bodyPr>
          <a:lstStyle/>
          <a:p>
            <a:r>
              <a:rPr lang="en-US" sz="4000" dirty="0">
                <a:solidFill>
                  <a:schemeClr val="accent2">
                    <a:alpha val="99000"/>
                  </a:schemeClr>
                </a:solidFill>
                <a:latin typeface="Segoe UI Light" pitchFamily="34" charset="0"/>
              </a:rPr>
              <a:t>Some examples:</a:t>
            </a:r>
          </a:p>
        </p:txBody>
      </p:sp>
      <p:sp>
        <p:nvSpPr>
          <p:cNvPr id="9" name="24-Point Star 8"/>
          <p:cNvSpPr/>
          <p:nvPr/>
        </p:nvSpPr>
        <p:spPr bwMode="auto">
          <a:xfrm>
            <a:off x="10806074" y="5392380"/>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6</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9742744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Helpers Fit Into Two Categories</a:t>
            </a:r>
            <a:endParaRPr lang="en-US" dirty="0"/>
          </a:p>
        </p:txBody>
      </p:sp>
      <p:sp>
        <p:nvSpPr>
          <p:cNvPr id="2" name="Content Placeholder 1"/>
          <p:cNvSpPr>
            <a:spLocks noGrp="1"/>
          </p:cNvSpPr>
          <p:nvPr>
            <p:ph type="body" sz="quarter" idx="10"/>
          </p:nvPr>
        </p:nvSpPr>
        <p:spPr>
          <a:xfrm>
            <a:off x="519112" y="1141413"/>
            <a:ext cx="11149013" cy="553998"/>
          </a:xfrm>
        </p:spPr>
        <p:txBody>
          <a:bodyPr/>
          <a:lstStyle/>
          <a:p>
            <a:pPr marL="0" indent="0">
              <a:buNone/>
            </a:pPr>
            <a:r>
              <a:rPr lang="en-US" dirty="0" smtClean="0">
                <a:solidFill>
                  <a:schemeClr val="accent2">
                    <a:alpha val="99000"/>
                  </a:schemeClr>
                </a:solidFill>
              </a:rPr>
              <a:t>You can think of Helpers like this:</a:t>
            </a:r>
            <a:endParaRPr lang="en-US" dirty="0">
              <a:solidFill>
                <a:schemeClr val="accent2">
                  <a:alpha val="99000"/>
                </a:schemeClr>
              </a:solidFill>
            </a:endParaRPr>
          </a:p>
        </p:txBody>
      </p:sp>
      <p:sp>
        <p:nvSpPr>
          <p:cNvPr id="6" name="Rectangle 5"/>
          <p:cNvSpPr/>
          <p:nvPr/>
        </p:nvSpPr>
        <p:spPr>
          <a:xfrm>
            <a:off x="517525" y="2150492"/>
            <a:ext cx="2539339" cy="182880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lt1">
                    <a:alpha val="99000"/>
                  </a:schemeClr>
                </a:solidFill>
              </a:rPr>
              <a:t>HTML Helpers</a:t>
            </a:r>
            <a:endParaRPr lang="en-US" dirty="0">
              <a:solidFill>
                <a:schemeClr val="lt1">
                  <a:alpha val="99000"/>
                </a:schemeClr>
              </a:solidFill>
            </a:endParaRPr>
          </a:p>
        </p:txBody>
      </p:sp>
      <p:sp>
        <p:nvSpPr>
          <p:cNvPr id="7" name="Rectangle 6"/>
          <p:cNvSpPr/>
          <p:nvPr/>
        </p:nvSpPr>
        <p:spPr>
          <a:xfrm>
            <a:off x="517525" y="4419600"/>
            <a:ext cx="2539339" cy="1828800"/>
          </a:xfrm>
          <a:prstGeom prst="rect">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lt1">
                    <a:alpha val="99000"/>
                  </a:schemeClr>
                </a:solidFill>
              </a:rPr>
              <a:t>API Helpers</a:t>
            </a:r>
            <a:endParaRPr lang="en-US" dirty="0">
              <a:solidFill>
                <a:schemeClr val="lt1">
                  <a:alpha val="99000"/>
                </a:schemeClr>
              </a:solidFill>
            </a:endParaRPr>
          </a:p>
        </p:txBody>
      </p:sp>
      <p:sp>
        <p:nvSpPr>
          <p:cNvPr id="8" name="TextBox 7"/>
          <p:cNvSpPr txBox="1"/>
          <p:nvPr/>
        </p:nvSpPr>
        <p:spPr>
          <a:xfrm>
            <a:off x="3260010" y="2150492"/>
            <a:ext cx="5586545" cy="1569660"/>
          </a:xfrm>
          <a:prstGeom prst="rect">
            <a:avLst/>
          </a:prstGeom>
          <a:noFill/>
        </p:spPr>
        <p:txBody>
          <a:bodyPr wrap="square" rtlCol="0">
            <a:spAutoFit/>
          </a:bodyPr>
          <a:lstStyle/>
          <a:p>
            <a:r>
              <a:rPr lang="en-US" dirty="0" smtClean="0">
                <a:solidFill>
                  <a:schemeClr val="tx2">
                    <a:alpha val="99000"/>
                  </a:schemeClr>
                </a:solidFill>
                <a:latin typeface="Segoe UI Light" pitchFamily="34" charset="0"/>
              </a:rPr>
              <a:t>Make is faster and easier to render commonly used markup to the page.</a:t>
            </a:r>
          </a:p>
          <a:p>
            <a:endParaRPr lang="en-US" dirty="0">
              <a:solidFill>
                <a:schemeClr val="tx2">
                  <a:alpha val="99000"/>
                </a:schemeClr>
              </a:solidFill>
            </a:endParaRPr>
          </a:p>
          <a:p>
            <a:r>
              <a:rPr lang="en-US" dirty="0" smtClean="0">
                <a:solidFill>
                  <a:schemeClr val="tx2">
                    <a:alpha val="99000"/>
                  </a:schemeClr>
                </a:solidFill>
              </a:rPr>
              <a:t>Examples: Facebook, Twitter</a:t>
            </a:r>
            <a:endParaRPr lang="en-US" dirty="0">
              <a:solidFill>
                <a:schemeClr val="tx2">
                  <a:alpha val="99000"/>
                </a:schemeClr>
              </a:solidFill>
            </a:endParaRPr>
          </a:p>
        </p:txBody>
      </p:sp>
      <p:sp>
        <p:nvSpPr>
          <p:cNvPr id="9" name="TextBox 8"/>
          <p:cNvSpPr txBox="1"/>
          <p:nvPr/>
        </p:nvSpPr>
        <p:spPr>
          <a:xfrm>
            <a:off x="3260010" y="4419600"/>
            <a:ext cx="8408115" cy="1938992"/>
          </a:xfrm>
          <a:prstGeom prst="rect">
            <a:avLst/>
          </a:prstGeom>
          <a:noFill/>
        </p:spPr>
        <p:txBody>
          <a:bodyPr wrap="square" rtlCol="0">
            <a:spAutoFit/>
          </a:bodyPr>
          <a:lstStyle/>
          <a:p>
            <a:r>
              <a:rPr lang="en-US" dirty="0" smtClean="0">
                <a:solidFill>
                  <a:schemeClr val="tx2">
                    <a:alpha val="99000"/>
                  </a:schemeClr>
                </a:solidFill>
                <a:latin typeface="Segoe UI Light" pitchFamily="34" charset="0"/>
              </a:rPr>
              <a:t>Make is faster and easier to call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complex APIs from your website.</a:t>
            </a:r>
          </a:p>
          <a:p>
            <a:endParaRPr lang="en-US" dirty="0">
              <a:solidFill>
                <a:schemeClr val="tx2">
                  <a:alpha val="99000"/>
                </a:schemeClr>
              </a:solidFill>
            </a:endParaRPr>
          </a:p>
          <a:p>
            <a:r>
              <a:rPr lang="en-US" dirty="0" smtClean="0">
                <a:solidFill>
                  <a:schemeClr val="tx2">
                    <a:alpha val="99000"/>
                  </a:schemeClr>
                </a:solidFill>
              </a:rPr>
              <a:t>Examples: PayPal, </a:t>
            </a:r>
            <a:r>
              <a:rPr lang="en-US" dirty="0" err="1" smtClean="0">
                <a:solidFill>
                  <a:schemeClr val="tx2">
                    <a:alpha val="99000"/>
                  </a:schemeClr>
                </a:solidFill>
              </a:rPr>
              <a:t>OData</a:t>
            </a:r>
            <a:r>
              <a:rPr lang="en-US" dirty="0" smtClean="0">
                <a:solidFill>
                  <a:schemeClr val="tx2">
                    <a:alpha val="99000"/>
                  </a:schemeClr>
                </a:solidFill>
              </a:rPr>
              <a:t>, </a:t>
            </a:r>
            <a:br>
              <a:rPr lang="en-US" dirty="0" smtClean="0">
                <a:solidFill>
                  <a:schemeClr val="tx2">
                    <a:alpha val="99000"/>
                  </a:schemeClr>
                </a:solidFill>
              </a:rPr>
            </a:br>
            <a:r>
              <a:rPr lang="en-US" dirty="0" smtClean="0">
                <a:solidFill>
                  <a:schemeClr val="tx2">
                    <a:alpha val="99000"/>
                  </a:schemeClr>
                </a:solidFill>
              </a:rPr>
              <a:t>Windows Azure Storage</a:t>
            </a:r>
            <a:endParaRPr lang="en-US" dirty="0">
              <a:solidFill>
                <a:schemeClr val="tx2">
                  <a:alpha val="99000"/>
                </a:schemeClr>
              </a:solidFill>
            </a:endParaRPr>
          </a:p>
        </p:txBody>
      </p:sp>
      <p:grpSp>
        <p:nvGrpSpPr>
          <p:cNvPr id="21" name="Group 20"/>
          <p:cNvGrpSpPr/>
          <p:nvPr/>
        </p:nvGrpSpPr>
        <p:grpSpPr>
          <a:xfrm>
            <a:off x="8482825" y="2504039"/>
            <a:ext cx="2697576" cy="1121707"/>
            <a:chOff x="8482825" y="2374468"/>
            <a:chExt cx="2697576" cy="1121707"/>
          </a:xfrm>
        </p:grpSpPr>
        <p:grpSp>
          <p:nvGrpSpPr>
            <p:cNvPr id="15" name="Group 14"/>
            <p:cNvGrpSpPr/>
            <p:nvPr/>
          </p:nvGrpSpPr>
          <p:grpSpPr bwMode="black">
            <a:xfrm>
              <a:off x="10058400" y="2374468"/>
              <a:ext cx="1122001" cy="1121707"/>
              <a:chOff x="3249834" y="963808"/>
              <a:chExt cx="1000896" cy="1000896"/>
            </a:xfrm>
            <a:solidFill>
              <a:schemeClr val="accent2"/>
            </a:solidFill>
          </p:grpSpPr>
          <p:sp>
            <p:nvSpPr>
              <p:cNvPr id="16" name="Freeform 6"/>
              <p:cNvSpPr>
                <a:spLocks/>
              </p:cNvSpPr>
              <p:nvPr/>
            </p:nvSpPr>
            <p:spPr bwMode="black">
              <a:xfrm>
                <a:off x="3249834" y="963808"/>
                <a:ext cx="1000896" cy="1000896"/>
              </a:xfrm>
              <a:custGeom>
                <a:avLst/>
                <a:gdLst>
                  <a:gd name="T0" fmla="*/ 0 w 1550"/>
                  <a:gd name="T1" fmla="*/ 278 h 1550"/>
                  <a:gd name="T2" fmla="*/ 0 w 1550"/>
                  <a:gd name="T3" fmla="*/ 1272 h 1550"/>
                  <a:gd name="T4" fmla="*/ 278 w 1550"/>
                  <a:gd name="T5" fmla="*/ 1550 h 1550"/>
                  <a:gd name="T6" fmla="*/ 1272 w 1550"/>
                  <a:gd name="T7" fmla="*/ 1550 h 1550"/>
                  <a:gd name="T8" fmla="*/ 1550 w 1550"/>
                  <a:gd name="T9" fmla="*/ 1272 h 1550"/>
                  <a:gd name="T10" fmla="*/ 1550 w 1550"/>
                  <a:gd name="T11" fmla="*/ 278 h 1550"/>
                  <a:gd name="T12" fmla="*/ 1272 w 1550"/>
                  <a:gd name="T13" fmla="*/ 0 h 1550"/>
                  <a:gd name="T14" fmla="*/ 278 w 1550"/>
                  <a:gd name="T15" fmla="*/ 0 h 1550"/>
                  <a:gd name="T16" fmla="*/ 0 w 1550"/>
                  <a:gd name="T17" fmla="*/ 278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0" h="1550">
                    <a:moveTo>
                      <a:pt x="0" y="278"/>
                    </a:moveTo>
                    <a:cubicBezTo>
                      <a:pt x="0" y="1272"/>
                      <a:pt x="0" y="1272"/>
                      <a:pt x="0" y="1272"/>
                    </a:cubicBezTo>
                    <a:cubicBezTo>
                      <a:pt x="0" y="1425"/>
                      <a:pt x="125" y="1550"/>
                      <a:pt x="278" y="1550"/>
                    </a:cubicBezTo>
                    <a:cubicBezTo>
                      <a:pt x="1272" y="1550"/>
                      <a:pt x="1272" y="1550"/>
                      <a:pt x="1272" y="1550"/>
                    </a:cubicBezTo>
                    <a:cubicBezTo>
                      <a:pt x="1425" y="1550"/>
                      <a:pt x="1550" y="1425"/>
                      <a:pt x="1550" y="1272"/>
                    </a:cubicBezTo>
                    <a:cubicBezTo>
                      <a:pt x="1550" y="278"/>
                      <a:pt x="1550" y="278"/>
                      <a:pt x="1550" y="278"/>
                    </a:cubicBezTo>
                    <a:cubicBezTo>
                      <a:pt x="1550" y="125"/>
                      <a:pt x="1425" y="0"/>
                      <a:pt x="1272" y="0"/>
                    </a:cubicBezTo>
                    <a:cubicBezTo>
                      <a:pt x="278" y="0"/>
                      <a:pt x="278" y="0"/>
                      <a:pt x="278" y="0"/>
                    </a:cubicBezTo>
                    <a:cubicBezTo>
                      <a:pt x="125" y="0"/>
                      <a:pt x="0" y="125"/>
                      <a:pt x="0" y="278"/>
                    </a:cubicBezTo>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7" name="Freeform 7"/>
              <p:cNvSpPr>
                <a:spLocks/>
              </p:cNvSpPr>
              <p:nvPr/>
            </p:nvSpPr>
            <p:spPr bwMode="black">
              <a:xfrm>
                <a:off x="3678126" y="1087075"/>
                <a:ext cx="420912" cy="796726"/>
              </a:xfrm>
              <a:custGeom>
                <a:avLst/>
                <a:gdLst>
                  <a:gd name="T0" fmla="*/ 548 w 652"/>
                  <a:gd name="T1" fmla="*/ 211 h 1234"/>
                  <a:gd name="T2" fmla="*/ 652 w 652"/>
                  <a:gd name="T3" fmla="*/ 211 h 1234"/>
                  <a:gd name="T4" fmla="*/ 652 w 652"/>
                  <a:gd name="T5" fmla="*/ 0 h 1234"/>
                  <a:gd name="T6" fmla="*/ 426 w 652"/>
                  <a:gd name="T7" fmla="*/ 0 h 1234"/>
                  <a:gd name="T8" fmla="*/ 178 w 652"/>
                  <a:gd name="T9" fmla="*/ 248 h 1234"/>
                  <a:gd name="T10" fmla="*/ 178 w 652"/>
                  <a:gd name="T11" fmla="*/ 374 h 1234"/>
                  <a:gd name="T12" fmla="*/ 0 w 652"/>
                  <a:gd name="T13" fmla="*/ 374 h 1234"/>
                  <a:gd name="T14" fmla="*/ 0 w 652"/>
                  <a:gd name="T15" fmla="*/ 585 h 1234"/>
                  <a:gd name="T16" fmla="*/ 178 w 652"/>
                  <a:gd name="T17" fmla="*/ 585 h 1234"/>
                  <a:gd name="T18" fmla="*/ 178 w 652"/>
                  <a:gd name="T19" fmla="*/ 1234 h 1234"/>
                  <a:gd name="T20" fmla="*/ 455 w 652"/>
                  <a:gd name="T21" fmla="*/ 1234 h 1234"/>
                  <a:gd name="T22" fmla="*/ 455 w 652"/>
                  <a:gd name="T23" fmla="*/ 585 h 1234"/>
                  <a:gd name="T24" fmla="*/ 652 w 652"/>
                  <a:gd name="T25" fmla="*/ 585 h 1234"/>
                  <a:gd name="T26" fmla="*/ 652 w 652"/>
                  <a:gd name="T27" fmla="*/ 374 h 1234"/>
                  <a:gd name="T28" fmla="*/ 455 w 652"/>
                  <a:gd name="T29" fmla="*/ 374 h 1234"/>
                  <a:gd name="T30" fmla="*/ 455 w 652"/>
                  <a:gd name="T31" fmla="*/ 304 h 1234"/>
                  <a:gd name="T32" fmla="*/ 548 w 652"/>
                  <a:gd name="T33" fmla="*/ 211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2" h="1234">
                    <a:moveTo>
                      <a:pt x="548" y="211"/>
                    </a:moveTo>
                    <a:cubicBezTo>
                      <a:pt x="652" y="211"/>
                      <a:pt x="652" y="211"/>
                      <a:pt x="652" y="211"/>
                    </a:cubicBezTo>
                    <a:cubicBezTo>
                      <a:pt x="652" y="0"/>
                      <a:pt x="652" y="0"/>
                      <a:pt x="652" y="0"/>
                    </a:cubicBezTo>
                    <a:cubicBezTo>
                      <a:pt x="426" y="0"/>
                      <a:pt x="426" y="0"/>
                      <a:pt x="426" y="0"/>
                    </a:cubicBezTo>
                    <a:cubicBezTo>
                      <a:pt x="289" y="0"/>
                      <a:pt x="178" y="111"/>
                      <a:pt x="178" y="248"/>
                    </a:cubicBezTo>
                    <a:cubicBezTo>
                      <a:pt x="178" y="374"/>
                      <a:pt x="178" y="374"/>
                      <a:pt x="178" y="374"/>
                    </a:cubicBezTo>
                    <a:cubicBezTo>
                      <a:pt x="0" y="374"/>
                      <a:pt x="0" y="374"/>
                      <a:pt x="0" y="374"/>
                    </a:cubicBezTo>
                    <a:cubicBezTo>
                      <a:pt x="0" y="585"/>
                      <a:pt x="0" y="585"/>
                      <a:pt x="0" y="585"/>
                    </a:cubicBezTo>
                    <a:cubicBezTo>
                      <a:pt x="178" y="585"/>
                      <a:pt x="178" y="585"/>
                      <a:pt x="178" y="585"/>
                    </a:cubicBezTo>
                    <a:cubicBezTo>
                      <a:pt x="178" y="1234"/>
                      <a:pt x="178" y="1234"/>
                      <a:pt x="178" y="1234"/>
                    </a:cubicBezTo>
                    <a:cubicBezTo>
                      <a:pt x="455" y="1234"/>
                      <a:pt x="455" y="1234"/>
                      <a:pt x="455" y="1234"/>
                    </a:cubicBezTo>
                    <a:cubicBezTo>
                      <a:pt x="455" y="585"/>
                      <a:pt x="455" y="585"/>
                      <a:pt x="455" y="585"/>
                    </a:cubicBezTo>
                    <a:cubicBezTo>
                      <a:pt x="652" y="585"/>
                      <a:pt x="652" y="585"/>
                      <a:pt x="652" y="585"/>
                    </a:cubicBezTo>
                    <a:cubicBezTo>
                      <a:pt x="652" y="374"/>
                      <a:pt x="652" y="374"/>
                      <a:pt x="652" y="374"/>
                    </a:cubicBezTo>
                    <a:cubicBezTo>
                      <a:pt x="455" y="374"/>
                      <a:pt x="455" y="374"/>
                      <a:pt x="455" y="374"/>
                    </a:cubicBezTo>
                    <a:cubicBezTo>
                      <a:pt x="455" y="304"/>
                      <a:pt x="455" y="304"/>
                      <a:pt x="455" y="304"/>
                    </a:cubicBezTo>
                    <a:cubicBezTo>
                      <a:pt x="455" y="252"/>
                      <a:pt x="496" y="211"/>
                      <a:pt x="548" y="211"/>
                    </a:cubicBezTo>
                  </a:path>
                </a:pathLst>
              </a:custGeom>
              <a:solidFill>
                <a:schemeClr val="bg1"/>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822781" fontAlgn="base">
                  <a:spcBef>
                    <a:spcPct val="0"/>
                  </a:spcBef>
                  <a:spcAft>
                    <a:spcPct val="0"/>
                  </a:spcAft>
                </a:pPr>
                <a:endParaRPr lang="en-US" sz="1200">
                  <a:gradFill>
                    <a:gsLst>
                      <a:gs pos="0">
                        <a:srgbClr val="FFFFFF"/>
                      </a:gs>
                      <a:gs pos="100000">
                        <a:srgbClr val="FFFFFF"/>
                      </a:gs>
                    </a:gsLst>
                    <a:lin ang="5400000" scaled="0"/>
                  </a:gradFill>
                </a:endParaRPr>
              </a:p>
            </p:txBody>
          </p:sp>
        </p:grpSp>
        <p:sp>
          <p:nvSpPr>
            <p:cNvPr id="18" name="Freeform 13"/>
            <p:cNvSpPr>
              <a:spLocks noEditPoints="1"/>
            </p:cNvSpPr>
            <p:nvPr/>
          </p:nvSpPr>
          <p:spPr bwMode="black">
            <a:xfrm>
              <a:off x="8482825" y="2398270"/>
              <a:ext cx="1289485" cy="1097905"/>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8551" y="5002213"/>
            <a:ext cx="2452687"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Straight Connector 19"/>
          <p:cNvCxnSpPr/>
          <p:nvPr/>
        </p:nvCxnSpPr>
        <p:spPr>
          <a:xfrm>
            <a:off x="517525" y="4218915"/>
            <a:ext cx="11150600" cy="0"/>
          </a:xfrm>
          <a:prstGeom prst="line">
            <a:avLst/>
          </a:prstGeom>
          <a:ln w="19050">
            <a:solidFill>
              <a:schemeClr val="tx2"/>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36067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Adding Helpers to Your Website</a:t>
            </a:r>
            <a:endParaRPr lang="en-US" dirty="0"/>
          </a:p>
        </p:txBody>
      </p:sp>
      <p:sp>
        <p:nvSpPr>
          <p:cNvPr id="2" name="Content Placeholder 1"/>
          <p:cNvSpPr>
            <a:spLocks noGrp="1"/>
          </p:cNvSpPr>
          <p:nvPr>
            <p:ph type="body" sz="quarter" idx="10"/>
          </p:nvPr>
        </p:nvSpPr>
        <p:spPr>
          <a:xfrm>
            <a:off x="519112" y="1141413"/>
            <a:ext cx="11149013" cy="553998"/>
          </a:xfrm>
        </p:spPr>
        <p:txBody>
          <a:bodyPr/>
          <a:lstStyle/>
          <a:p>
            <a:r>
              <a:rPr lang="en-US" dirty="0" smtClean="0">
                <a:solidFill>
                  <a:schemeClr val="accent2">
                    <a:alpha val="99000"/>
                  </a:schemeClr>
                </a:solidFill>
              </a:rPr>
              <a:t>There are two ways to install Helpers in your website</a:t>
            </a:r>
          </a:p>
        </p:txBody>
      </p:sp>
      <p:sp>
        <p:nvSpPr>
          <p:cNvPr id="8" name="Freeform 74"/>
          <p:cNvSpPr>
            <a:spLocks noEditPoints="1"/>
          </p:cNvSpPr>
          <p:nvPr/>
        </p:nvSpPr>
        <p:spPr bwMode="black">
          <a:xfrm>
            <a:off x="4402008" y="2397195"/>
            <a:ext cx="3384808" cy="2895340"/>
          </a:xfrm>
          <a:custGeom>
            <a:avLst/>
            <a:gdLst>
              <a:gd name="T0" fmla="*/ 2004 w 2444"/>
              <a:gd name="T1" fmla="*/ 326 h 2090"/>
              <a:gd name="T2" fmla="*/ 1774 w 2444"/>
              <a:gd name="T3" fmla="*/ 391 h 2090"/>
              <a:gd name="T4" fmla="*/ 1156 w 2444"/>
              <a:gd name="T5" fmla="*/ 0 h 2090"/>
              <a:gd name="T6" fmla="*/ 489 w 2444"/>
              <a:gd name="T7" fmla="*/ 535 h 2090"/>
              <a:gd name="T8" fmla="*/ 350 w 2444"/>
              <a:gd name="T9" fmla="*/ 506 h 2090"/>
              <a:gd name="T10" fmla="*/ 0 w 2444"/>
              <a:gd name="T11" fmla="*/ 856 h 2090"/>
              <a:gd name="T12" fmla="*/ 350 w 2444"/>
              <a:gd name="T13" fmla="*/ 1206 h 2090"/>
              <a:gd name="T14" fmla="*/ 2004 w 2444"/>
              <a:gd name="T15" fmla="*/ 1206 h 2090"/>
              <a:gd name="T16" fmla="*/ 2444 w 2444"/>
              <a:gd name="T17" fmla="*/ 766 h 2090"/>
              <a:gd name="T18" fmla="*/ 2004 w 2444"/>
              <a:gd name="T19" fmla="*/ 326 h 2090"/>
              <a:gd name="T20" fmla="*/ 1590 w 2444"/>
              <a:gd name="T21" fmla="*/ 1326 h 2090"/>
              <a:gd name="T22" fmla="*/ 1465 w 2444"/>
              <a:gd name="T23" fmla="*/ 1326 h 2090"/>
              <a:gd name="T24" fmla="*/ 1465 w 2444"/>
              <a:gd name="T25" fmla="*/ 1743 h 2090"/>
              <a:gd name="T26" fmla="*/ 1222 w 2444"/>
              <a:gd name="T27" fmla="*/ 1934 h 2090"/>
              <a:gd name="T28" fmla="*/ 980 w 2444"/>
              <a:gd name="T29" fmla="*/ 1743 h 2090"/>
              <a:gd name="T30" fmla="*/ 980 w 2444"/>
              <a:gd name="T31" fmla="*/ 1326 h 2090"/>
              <a:gd name="T32" fmla="*/ 854 w 2444"/>
              <a:gd name="T33" fmla="*/ 1326 h 2090"/>
              <a:gd name="T34" fmla="*/ 854 w 2444"/>
              <a:gd name="T35" fmla="*/ 1656 h 2090"/>
              <a:gd name="T36" fmla="*/ 666 w 2444"/>
              <a:gd name="T37" fmla="*/ 1656 h 2090"/>
              <a:gd name="T38" fmla="*/ 1222 w 2444"/>
              <a:gd name="T39" fmla="*/ 2090 h 2090"/>
              <a:gd name="T40" fmla="*/ 1779 w 2444"/>
              <a:gd name="T41" fmla="*/ 1656 h 2090"/>
              <a:gd name="T42" fmla="*/ 1590 w 2444"/>
              <a:gd name="T43" fmla="*/ 1656 h 2090"/>
              <a:gd name="T44" fmla="*/ 1590 w 2444"/>
              <a:gd name="T45" fmla="*/ 1326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4" h="2090">
                <a:moveTo>
                  <a:pt x="2004" y="326"/>
                </a:moveTo>
                <a:cubicBezTo>
                  <a:pt x="1920" y="326"/>
                  <a:pt x="1841" y="350"/>
                  <a:pt x="1774" y="391"/>
                </a:cubicBezTo>
                <a:cubicBezTo>
                  <a:pt x="1665" y="160"/>
                  <a:pt x="1429" y="0"/>
                  <a:pt x="1156" y="0"/>
                </a:cubicBezTo>
                <a:cubicBezTo>
                  <a:pt x="830" y="0"/>
                  <a:pt x="557" y="229"/>
                  <a:pt x="489" y="535"/>
                </a:cubicBezTo>
                <a:cubicBezTo>
                  <a:pt x="446" y="516"/>
                  <a:pt x="399" y="506"/>
                  <a:pt x="350" y="506"/>
                </a:cubicBezTo>
                <a:cubicBezTo>
                  <a:pt x="157" y="506"/>
                  <a:pt x="0" y="663"/>
                  <a:pt x="0" y="856"/>
                </a:cubicBezTo>
                <a:cubicBezTo>
                  <a:pt x="0" y="1049"/>
                  <a:pt x="157" y="1206"/>
                  <a:pt x="350" y="1206"/>
                </a:cubicBezTo>
                <a:cubicBezTo>
                  <a:pt x="2004" y="1206"/>
                  <a:pt x="2004" y="1206"/>
                  <a:pt x="2004" y="1206"/>
                </a:cubicBezTo>
                <a:cubicBezTo>
                  <a:pt x="2247" y="1206"/>
                  <a:pt x="2444" y="1009"/>
                  <a:pt x="2444" y="766"/>
                </a:cubicBezTo>
                <a:cubicBezTo>
                  <a:pt x="2444" y="523"/>
                  <a:pt x="2247" y="326"/>
                  <a:pt x="2004" y="326"/>
                </a:cubicBezTo>
                <a:close/>
                <a:moveTo>
                  <a:pt x="1590" y="1326"/>
                </a:moveTo>
                <a:cubicBezTo>
                  <a:pt x="1465" y="1326"/>
                  <a:pt x="1465" y="1326"/>
                  <a:pt x="1465" y="1326"/>
                </a:cubicBezTo>
                <a:cubicBezTo>
                  <a:pt x="1465" y="1743"/>
                  <a:pt x="1465" y="1743"/>
                  <a:pt x="1465" y="1743"/>
                </a:cubicBezTo>
                <a:cubicBezTo>
                  <a:pt x="1222" y="1934"/>
                  <a:pt x="1222" y="1934"/>
                  <a:pt x="1222" y="1934"/>
                </a:cubicBezTo>
                <a:cubicBezTo>
                  <a:pt x="980" y="1743"/>
                  <a:pt x="980" y="1743"/>
                  <a:pt x="980" y="1743"/>
                </a:cubicBezTo>
                <a:cubicBezTo>
                  <a:pt x="980" y="1326"/>
                  <a:pt x="980" y="1326"/>
                  <a:pt x="980" y="1326"/>
                </a:cubicBezTo>
                <a:cubicBezTo>
                  <a:pt x="854" y="1326"/>
                  <a:pt x="854" y="1326"/>
                  <a:pt x="854" y="1326"/>
                </a:cubicBezTo>
                <a:cubicBezTo>
                  <a:pt x="854" y="1656"/>
                  <a:pt x="854" y="1656"/>
                  <a:pt x="854" y="1656"/>
                </a:cubicBezTo>
                <a:cubicBezTo>
                  <a:pt x="666" y="1656"/>
                  <a:pt x="666" y="1656"/>
                  <a:pt x="666" y="1656"/>
                </a:cubicBezTo>
                <a:cubicBezTo>
                  <a:pt x="1222" y="2090"/>
                  <a:pt x="1222" y="2090"/>
                  <a:pt x="1222" y="2090"/>
                </a:cubicBezTo>
                <a:cubicBezTo>
                  <a:pt x="1779" y="1656"/>
                  <a:pt x="1779" y="1656"/>
                  <a:pt x="1779" y="1656"/>
                </a:cubicBezTo>
                <a:cubicBezTo>
                  <a:pt x="1590" y="1656"/>
                  <a:pt x="1590" y="1656"/>
                  <a:pt x="1590" y="1656"/>
                </a:cubicBezTo>
                <a:lnTo>
                  <a:pt x="1590" y="1326"/>
                </a:lnTo>
                <a:close/>
              </a:path>
            </a:pathLst>
          </a:custGeom>
          <a:solidFill>
            <a:schemeClr val="accent2">
              <a:lumMod val="40000"/>
              <a:lumOff val="60000"/>
            </a:schemeClr>
          </a:solidFill>
          <a:ln>
            <a:noFill/>
          </a:ln>
        </p:spPr>
        <p:txBody>
          <a:bodyPr vert="horz" wrap="square" lIns="82305" tIns="41153" rIns="82305" bIns="41153" numCol="1" anchor="t" anchorCtr="0" compatLnSpc="1">
            <a:prstTxWarp prst="textNoShape">
              <a:avLst/>
            </a:prstTxWarp>
          </a:bodyPr>
          <a:lstStyle/>
          <a:p>
            <a:endParaRPr lang="en-US" sz="1600"/>
          </a:p>
        </p:txBody>
      </p:sp>
      <p:grpSp>
        <p:nvGrpSpPr>
          <p:cNvPr id="13" name="Group 12"/>
          <p:cNvGrpSpPr/>
          <p:nvPr/>
        </p:nvGrpSpPr>
        <p:grpSpPr>
          <a:xfrm>
            <a:off x="983754" y="2397195"/>
            <a:ext cx="2743200" cy="2743200"/>
            <a:chOff x="1292329" y="3207219"/>
            <a:chExt cx="2743200" cy="2743200"/>
          </a:xfrm>
        </p:grpSpPr>
        <p:sp>
          <p:nvSpPr>
            <p:cNvPr id="12" name="Rectangle 11"/>
            <p:cNvSpPr/>
            <p:nvPr/>
          </p:nvSpPr>
          <p:spPr>
            <a:xfrm>
              <a:off x="2206729" y="4121619"/>
              <a:ext cx="1828800" cy="1828800"/>
            </a:xfrm>
            <a:prstGeom prst="rect">
              <a:avLst/>
            </a:prstGeom>
            <a:solidFill>
              <a:schemeClr val="accent1">
                <a:lumMod val="60000"/>
                <a:lumOff val="40000"/>
              </a:schemeClr>
            </a:solidFill>
          </p:spPr>
          <p:txBody>
            <a:bodyPr wrap="none" anchor="b" anchorCtr="0">
              <a:noAutofit/>
            </a:bodyPr>
            <a:lstStyle/>
            <a:p>
              <a:r>
                <a:rPr lang="en-US" dirty="0">
                  <a:solidFill>
                    <a:schemeClr val="tx2">
                      <a:alpha val="99000"/>
                    </a:schemeClr>
                  </a:solidFill>
                </a:rPr>
                <a:t>Package </a:t>
              </a:r>
              <a:r>
                <a:rPr lang="en-US" dirty="0" smtClean="0">
                  <a:solidFill>
                    <a:schemeClr val="tx2">
                      <a:alpha val="99000"/>
                    </a:schemeClr>
                  </a:solidFill>
                </a:rPr>
                <a:t/>
              </a:r>
              <a:br>
                <a:rPr lang="en-US" dirty="0" smtClean="0">
                  <a:solidFill>
                    <a:schemeClr val="tx2">
                      <a:alpha val="99000"/>
                    </a:schemeClr>
                  </a:solidFill>
                </a:rPr>
              </a:br>
              <a:r>
                <a:rPr lang="en-US" dirty="0" smtClean="0">
                  <a:solidFill>
                    <a:schemeClr val="tx2">
                      <a:alpha val="99000"/>
                    </a:schemeClr>
                  </a:solidFill>
                </a:rPr>
                <a:t>Manager</a:t>
              </a:r>
              <a:endParaRPr lang="en-US" dirty="0">
                <a:solidFill>
                  <a:schemeClr val="tx2">
                    <a:alpha val="99000"/>
                  </a:schemeClr>
                </a:solidFill>
              </a:endParaRPr>
            </a:p>
          </p:txBody>
        </p:sp>
        <p:sp>
          <p:nvSpPr>
            <p:cNvPr id="9" name="Oval 8"/>
            <p:cNvSpPr/>
            <p:nvPr/>
          </p:nvSpPr>
          <p:spPr bwMode="auto">
            <a:xfrm>
              <a:off x="1292329" y="3207219"/>
              <a:ext cx="1828800" cy="18288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1</a:t>
              </a:r>
            </a:p>
          </p:txBody>
        </p:sp>
      </p:grpSp>
      <p:grpSp>
        <p:nvGrpSpPr>
          <p:cNvPr id="14" name="Group 13"/>
          <p:cNvGrpSpPr/>
          <p:nvPr/>
        </p:nvGrpSpPr>
        <p:grpSpPr>
          <a:xfrm>
            <a:off x="8461870" y="2397195"/>
            <a:ext cx="2743200" cy="2754546"/>
            <a:chOff x="8554016" y="2913708"/>
            <a:chExt cx="2743200" cy="2754546"/>
          </a:xfrm>
        </p:grpSpPr>
        <p:sp>
          <p:nvSpPr>
            <p:cNvPr id="11" name="Rectangle 10"/>
            <p:cNvSpPr/>
            <p:nvPr/>
          </p:nvSpPr>
          <p:spPr>
            <a:xfrm>
              <a:off x="9468416" y="3839454"/>
              <a:ext cx="1828800" cy="1828800"/>
            </a:xfrm>
            <a:prstGeom prst="rect">
              <a:avLst/>
            </a:prstGeom>
            <a:solidFill>
              <a:schemeClr val="accent4">
                <a:lumMod val="60000"/>
                <a:lumOff val="40000"/>
              </a:schemeClr>
            </a:solidFill>
          </p:spPr>
          <p:txBody>
            <a:bodyPr anchor="b" anchorCtr="0">
              <a:noAutofit/>
            </a:bodyPr>
            <a:lstStyle/>
            <a:p>
              <a:r>
                <a:rPr lang="en-US" dirty="0">
                  <a:solidFill>
                    <a:schemeClr val="tx2">
                      <a:alpha val="99000"/>
                    </a:schemeClr>
                  </a:solidFill>
                </a:rPr>
                <a:t>Manual download</a:t>
              </a:r>
            </a:p>
          </p:txBody>
        </p:sp>
        <p:sp>
          <p:nvSpPr>
            <p:cNvPr id="10" name="Oval 9"/>
            <p:cNvSpPr/>
            <p:nvPr/>
          </p:nvSpPr>
          <p:spPr bwMode="auto">
            <a:xfrm>
              <a:off x="8554016" y="2913708"/>
              <a:ext cx="1828800" cy="18288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2</a:t>
              </a:r>
            </a:p>
          </p:txBody>
        </p:sp>
      </p:grpSp>
    </p:spTree>
    <p:extLst>
      <p:ext uri="{BB962C8B-B14F-4D97-AF65-F5344CB8AC3E}">
        <p14:creationId xmlns:p14="http://schemas.microsoft.com/office/powerpoint/2010/main" val="294898130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664797"/>
          </a:xfrm>
        </p:spPr>
        <p:txBody>
          <a:bodyPr/>
          <a:lstStyle/>
          <a:p>
            <a:r>
              <a:rPr lang="en-US" sz="4800" dirty="0" smtClean="0"/>
              <a:t>Installing Helpers Using Package Manager</a:t>
            </a:r>
            <a:endParaRPr lang="en-US" sz="4800" dirty="0"/>
          </a:p>
        </p:txBody>
      </p:sp>
      <p:sp>
        <p:nvSpPr>
          <p:cNvPr id="2" name="Content Placeholder 1"/>
          <p:cNvSpPr>
            <a:spLocks noGrp="1"/>
          </p:cNvSpPr>
          <p:nvPr>
            <p:ph type="body" sz="quarter" idx="10"/>
          </p:nvPr>
        </p:nvSpPr>
        <p:spPr>
          <a:xfrm>
            <a:off x="519112" y="1127965"/>
            <a:ext cx="11149013" cy="946413"/>
          </a:xfrm>
        </p:spPr>
        <p:txBody>
          <a:bodyPr/>
          <a:lstStyle/>
          <a:p>
            <a:r>
              <a:rPr lang="en-US" dirty="0" smtClean="0"/>
              <a:t>Create a blank website in </a:t>
            </a:r>
            <a:r>
              <a:rPr lang="en-US" dirty="0" err="1" smtClean="0"/>
              <a:t>WebMatrix</a:t>
            </a:r>
            <a:endParaRPr lang="en-US" dirty="0" smtClean="0"/>
          </a:p>
          <a:p>
            <a:r>
              <a:rPr lang="en-US" dirty="0" smtClean="0"/>
              <a:t>Run your website and visit _admin</a:t>
            </a:r>
          </a:p>
          <a:p>
            <a:r>
              <a:rPr lang="en-US" dirty="0" smtClean="0"/>
              <a:t>Select and install Helpers</a:t>
            </a:r>
          </a:p>
        </p:txBody>
      </p:sp>
      <p:sp>
        <p:nvSpPr>
          <p:cNvPr id="5" name="TextBox 4"/>
          <p:cNvSpPr txBox="1"/>
          <p:nvPr/>
        </p:nvSpPr>
        <p:spPr>
          <a:xfrm>
            <a:off x="519112" y="3276627"/>
            <a:ext cx="1285929" cy="461665"/>
          </a:xfrm>
          <a:prstGeom prst="rect">
            <a:avLst/>
          </a:prstGeom>
          <a:noFill/>
        </p:spPr>
        <p:txBody>
          <a:bodyPr wrap="none" rtlCol="0">
            <a:spAutoFit/>
          </a:bodyPr>
          <a:lstStyle/>
          <a:p>
            <a:r>
              <a:rPr lang="en-US" dirty="0" smtClean="0">
                <a:solidFill>
                  <a:schemeClr val="tx2">
                    <a:alpha val="99000"/>
                  </a:schemeClr>
                </a:solidFill>
              </a:rPr>
              <a:t>/_admin</a:t>
            </a:r>
            <a:endParaRPr lang="en-US" dirty="0">
              <a:solidFill>
                <a:schemeClr val="tx2">
                  <a:alpha val="99000"/>
                </a:schemeClr>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024" y="3645959"/>
            <a:ext cx="1600000" cy="231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339024" y="3276627"/>
            <a:ext cx="3685432" cy="461665"/>
          </a:xfrm>
          <a:prstGeom prst="rect">
            <a:avLst/>
          </a:prstGeom>
          <a:noFill/>
        </p:spPr>
        <p:txBody>
          <a:bodyPr wrap="none" rtlCol="0">
            <a:spAutoFit/>
          </a:bodyPr>
          <a:lstStyle/>
          <a:p>
            <a:r>
              <a:rPr lang="en-US" dirty="0" smtClean="0">
                <a:solidFill>
                  <a:schemeClr val="tx2">
                    <a:alpha val="99000"/>
                  </a:schemeClr>
                </a:solidFill>
              </a:rPr>
              <a:t>Facebook Helper installed</a:t>
            </a:r>
            <a:endParaRPr lang="en-US" dirty="0">
              <a:solidFill>
                <a:schemeClr val="tx2">
                  <a:alpha val="99000"/>
                </a:schemeClr>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12" y="3645959"/>
            <a:ext cx="4283429" cy="2326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24-Point Star 7"/>
          <p:cNvSpPr/>
          <p:nvPr/>
        </p:nvSpPr>
        <p:spPr bwMode="auto">
          <a:xfrm>
            <a:off x="10806074" y="5392380"/>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7</a:t>
            </a:r>
            <a:endParaRPr lang="en-US" sz="2200" dirty="0" smtClean="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4456" y="1189513"/>
            <a:ext cx="1961881" cy="548298"/>
          </a:xfrm>
          <a:prstGeom prst="rect">
            <a:avLst/>
          </a:prstGeom>
        </p:spPr>
      </p:pic>
    </p:spTree>
    <p:extLst>
      <p:ext uri="{BB962C8B-B14F-4D97-AF65-F5344CB8AC3E}">
        <p14:creationId xmlns:p14="http://schemas.microsoft.com/office/powerpoint/2010/main" val="600771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051"/>
                                        </p:tgtEl>
                                        <p:attrNameLst>
                                          <p:attrName>style.visibility</p:attrName>
                                        </p:attrNameLst>
                                      </p:cBhvr>
                                      <p:to>
                                        <p:strVal val="visible"/>
                                      </p:to>
                                    </p:set>
                                    <p:animEffect transition="in" filter="fade">
                                      <p:cBhvr>
                                        <p:cTn id="24" dur="1000"/>
                                        <p:tgtEl>
                                          <p:spTgt spid="2051"/>
                                        </p:tgtEl>
                                      </p:cBhvr>
                                    </p:animEffect>
                                    <p:anim calcmode="lin" valueType="num">
                                      <p:cBhvr>
                                        <p:cTn id="25" dur="1000" fill="hold"/>
                                        <p:tgtEl>
                                          <p:spTgt spid="2051"/>
                                        </p:tgtEl>
                                        <p:attrNameLst>
                                          <p:attrName>ppt_x</p:attrName>
                                        </p:attrNameLst>
                                      </p:cBhvr>
                                      <p:tavLst>
                                        <p:tav tm="0">
                                          <p:val>
                                            <p:strVal val="#ppt_x"/>
                                          </p:val>
                                        </p:tav>
                                        <p:tav tm="100000">
                                          <p:val>
                                            <p:strVal val="#ppt_x"/>
                                          </p:val>
                                        </p:tav>
                                      </p:tavLst>
                                    </p:anim>
                                    <p:anim calcmode="lin" valueType="num">
                                      <p:cBhvr>
                                        <p:cTn id="26"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Make Your Website Social</a:t>
            </a:r>
            <a:endParaRPr lang="en-US" dirty="0"/>
          </a:p>
        </p:txBody>
      </p:sp>
      <p:sp>
        <p:nvSpPr>
          <p:cNvPr id="2" name="Content Placeholder 1"/>
          <p:cNvSpPr>
            <a:spLocks noGrp="1"/>
          </p:cNvSpPr>
          <p:nvPr>
            <p:ph type="body" sz="quarter" idx="10"/>
          </p:nvPr>
        </p:nvSpPr>
        <p:spPr>
          <a:xfrm>
            <a:off x="519112" y="1136838"/>
            <a:ext cx="11149013" cy="946413"/>
          </a:xfrm>
        </p:spPr>
        <p:txBody>
          <a:bodyPr/>
          <a:lstStyle/>
          <a:p>
            <a:r>
              <a:rPr lang="en-US" dirty="0" smtClean="0"/>
              <a:t>Add social capabilities to your website with the </a:t>
            </a:r>
            <a:r>
              <a:rPr lang="en-US" dirty="0" err="1" smtClean="0"/>
              <a:t>WebMatrix</a:t>
            </a:r>
            <a:r>
              <a:rPr lang="en-US" dirty="0" smtClean="0"/>
              <a:t> Helper for Facebook</a:t>
            </a:r>
          </a:p>
          <a:p>
            <a:r>
              <a:rPr lang="en-US" dirty="0" smtClean="0"/>
              <a:t>There are many more helpers available for </a:t>
            </a:r>
            <a:r>
              <a:rPr lang="en-US" dirty="0" err="1" smtClean="0"/>
              <a:t>WebMatrix</a:t>
            </a:r>
            <a:endParaRPr lang="en-US" dirty="0" smtClean="0"/>
          </a:p>
        </p:txBody>
      </p:sp>
      <p:sp>
        <p:nvSpPr>
          <p:cNvPr id="4" name="TextBox 3"/>
          <p:cNvSpPr txBox="1"/>
          <p:nvPr/>
        </p:nvSpPr>
        <p:spPr>
          <a:xfrm>
            <a:off x="1598531" y="3133350"/>
            <a:ext cx="8991762" cy="30777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a:latin typeface="Consolas" pitchFamily="49" charset="0"/>
                <a:cs typeface="Consolas" pitchFamily="49" charset="0"/>
              </a:rPr>
              <a:t> </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FacebookSocialPlugins.Comments</a:t>
            </a:r>
            <a:r>
              <a:rPr lang="en-US" sz="1400" dirty="0" smtClean="0">
                <a:latin typeface="Consolas" pitchFamily="49" charset="0"/>
                <a:cs typeface="Consolas" pitchFamily="49" charset="0"/>
              </a:rPr>
              <a:t>()</a:t>
            </a:r>
            <a:endParaRPr lang="en-US" sz="1400" dirty="0" smtClean="0">
              <a:solidFill>
                <a:schemeClr val="bg1"/>
              </a:solidFill>
              <a:latin typeface="Consolas" pitchFamily="49" charset="0"/>
              <a:cs typeface="Consolas" pitchFamily="49" charset="0"/>
            </a:endParaRPr>
          </a:p>
        </p:txBody>
      </p:sp>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531" y="3622302"/>
            <a:ext cx="348615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578" y="3622302"/>
            <a:ext cx="5285715" cy="171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descr="C:\sync\media\pictures\Logos\logo_twitter_withbird_1000_all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525" y="5600672"/>
            <a:ext cx="2975829" cy="5556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james\AppData\Local\Microsoft\Windows\Temporary Internet Files\Content.Outlook\QGR6OGP2\PayPalX.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6" t="1898"/>
          <a:stretch/>
        </p:blipFill>
        <p:spPr bwMode="auto">
          <a:xfrm>
            <a:off x="3945688" y="5627435"/>
            <a:ext cx="2690308" cy="5021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http://static.betaworks.com/corpsite/images/bitly_logotyp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88330" y="5459794"/>
            <a:ext cx="1466850" cy="8374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mashable.com/wp-content/uploads/2008/03/uservoice-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7514" y="5527154"/>
            <a:ext cx="2668549" cy="702718"/>
          </a:xfrm>
          <a:prstGeom prst="rect">
            <a:avLst/>
          </a:prstGeom>
          <a:noFill/>
          <a:extLst>
            <a:ext uri="{909E8E84-426E-40DD-AFC4-6F175D3DCCD1}">
              <a14:hiddenFill xmlns:a14="http://schemas.microsoft.com/office/drawing/2010/main">
                <a:solidFill>
                  <a:srgbClr val="FFFFFF"/>
                </a:solidFill>
              </a14:hiddenFill>
            </a:ext>
          </a:extLst>
        </p:spPr>
      </p:pic>
      <p:sp>
        <p:nvSpPr>
          <p:cNvPr id="15" name="24-Point Star 14"/>
          <p:cNvSpPr/>
          <p:nvPr/>
        </p:nvSpPr>
        <p:spPr bwMode="auto">
          <a:xfrm>
            <a:off x="10806073" y="0"/>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8</a:t>
            </a:r>
          </a:p>
        </p:txBody>
      </p:sp>
    </p:spTree>
    <p:extLst>
      <p:ext uri="{BB962C8B-B14F-4D97-AF65-F5344CB8AC3E}">
        <p14:creationId xmlns:p14="http://schemas.microsoft.com/office/powerpoint/2010/main" val="1971093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078"/>
                                        </p:tgtEl>
                                        <p:attrNameLst>
                                          <p:attrName>style.visibility</p:attrName>
                                        </p:attrNameLst>
                                      </p:cBhvr>
                                      <p:to>
                                        <p:strVal val="visible"/>
                                      </p:to>
                                    </p:set>
                                    <p:animEffect transition="in" filter="fade">
                                      <p:cBhvr>
                                        <p:cTn id="10" dur="500"/>
                                        <p:tgtEl>
                                          <p:spTgt spid="3078"/>
                                        </p:tgtEl>
                                      </p:cBhvr>
                                    </p:animEffect>
                                  </p:childTnLst>
                                </p:cTn>
                              </p:par>
                              <p:par>
                                <p:cTn id="11" presetID="10" presetClass="entr" presetSubtype="0" fill="hold" nodeType="withEffect">
                                  <p:stCondLst>
                                    <p:cond delay="0"/>
                                  </p:stCondLst>
                                  <p:childTnLst>
                                    <p:set>
                                      <p:cBhvr>
                                        <p:cTn id="12" dur="1" fill="hold">
                                          <p:stCondLst>
                                            <p:cond delay="0"/>
                                          </p:stCondLst>
                                        </p:cTn>
                                        <p:tgtEl>
                                          <p:spTgt spid="3079"/>
                                        </p:tgtEl>
                                        <p:attrNameLst>
                                          <p:attrName>style.visibility</p:attrName>
                                        </p:attrNameLst>
                                      </p:cBhvr>
                                      <p:to>
                                        <p:strVal val="visible"/>
                                      </p:to>
                                    </p:set>
                                    <p:animEffect transition="in" filter="fade">
                                      <p:cBhvr>
                                        <p:cTn id="13" dur="500"/>
                                        <p:tgtEl>
                                          <p:spTgt spid="307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7907731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64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p:txBody>
          <a:bodyPr/>
          <a:lstStyle/>
          <a:p>
            <a:r>
              <a:rPr lang="en-US" smtClean="0"/>
              <a:t>Agenda </a:t>
            </a:r>
            <a:endParaRPr lang="en-US" dirty="0"/>
          </a:p>
        </p:txBody>
      </p:sp>
      <p:sp>
        <p:nvSpPr>
          <p:cNvPr id="6" name="Content Placeholder 5"/>
          <p:cNvSpPr>
            <a:spLocks noGrp="1"/>
          </p:cNvSpPr>
          <p:nvPr>
            <p:ph type="body" sz="quarter" idx="11"/>
            <p:custDataLst>
              <p:tags r:id="rId4"/>
            </p:custDataLst>
          </p:nvPr>
        </p:nvSpPr>
        <p:spPr>
          <a:xfrm>
            <a:off x="3473803" y="3029093"/>
            <a:ext cx="8202259" cy="2019014"/>
          </a:xfrm>
        </p:spPr>
        <p:txBody>
          <a:bodyPr/>
          <a:lstStyle/>
          <a:p>
            <a:r>
              <a:rPr lang="en-US" sz="3200" dirty="0"/>
              <a:t>Getting Started</a:t>
            </a:r>
          </a:p>
          <a:p>
            <a:r>
              <a:rPr lang="en-US" sz="3200" dirty="0" smtClean="0"/>
              <a:t>Razor</a:t>
            </a:r>
          </a:p>
          <a:p>
            <a:r>
              <a:rPr lang="en-US" sz="3200" smtClean="0"/>
              <a:t>WebMatrix</a:t>
            </a:r>
            <a:r>
              <a:rPr lang="en-US" sz="3200" dirty="0" smtClean="0"/>
              <a:t> 2 Features</a:t>
            </a:r>
            <a:endParaRPr lang="en-US" sz="3200" dirty="0"/>
          </a:p>
        </p:txBody>
      </p:sp>
    </p:spTree>
    <p:extLst>
      <p:ext uri="{BB962C8B-B14F-4D97-AF65-F5344CB8AC3E}">
        <p14:creationId xmlns:p14="http://schemas.microsoft.com/office/powerpoint/2010/main" val="62107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Helpers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793042599"/>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3693814"/>
            <a:ext cx="12188825" cy="25561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 name="Rectangle 8"/>
          <p:cNvSpPr/>
          <p:nvPr/>
        </p:nvSpPr>
        <p:spPr bwMode="auto">
          <a:xfrm>
            <a:off x="-1588" y="1141412"/>
            <a:ext cx="12188825" cy="241659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smtClean="0"/>
              <a:t>What is Membership?</a:t>
            </a:r>
            <a:endParaRPr lang="en-US" dirty="0"/>
          </a:p>
        </p:txBody>
      </p:sp>
      <p:sp>
        <p:nvSpPr>
          <p:cNvPr id="5" name="Content Placeholder 4"/>
          <p:cNvSpPr>
            <a:spLocks noGrp="1"/>
          </p:cNvSpPr>
          <p:nvPr>
            <p:ph type="body" sz="quarter" idx="10"/>
          </p:nvPr>
        </p:nvSpPr>
        <p:spPr>
          <a:xfrm>
            <a:off x="519112" y="1447799"/>
            <a:ext cx="11149013" cy="4565865"/>
          </a:xfrm>
        </p:spPr>
        <p:txBody>
          <a:bodyPr/>
          <a:lstStyle/>
          <a:p>
            <a:r>
              <a:rPr lang="en-US" sz="3600" dirty="0" smtClean="0">
                <a:solidFill>
                  <a:schemeClr val="bg1">
                    <a:alpha val="99000"/>
                  </a:schemeClr>
                </a:solidFill>
              </a:rPr>
              <a:t>Provides registration for users</a:t>
            </a:r>
          </a:p>
          <a:p>
            <a:r>
              <a:rPr lang="en-US" sz="3600" dirty="0" smtClean="0">
                <a:solidFill>
                  <a:schemeClr val="bg1">
                    <a:alpha val="99000"/>
                  </a:schemeClr>
                </a:solidFill>
              </a:rPr>
              <a:t>Organize users into roles</a:t>
            </a:r>
          </a:p>
          <a:p>
            <a:r>
              <a:rPr lang="en-US" sz="3600" dirty="0" smtClean="0">
                <a:solidFill>
                  <a:schemeClr val="bg1">
                    <a:alpha val="99000"/>
                  </a:schemeClr>
                </a:solidFill>
              </a:rPr>
              <a:t>Restrict access to pages on your website based on user or role</a:t>
            </a:r>
          </a:p>
          <a:p>
            <a:endParaRPr lang="en-US" sz="3600" dirty="0" smtClean="0">
              <a:solidFill>
                <a:schemeClr val="bg1">
                  <a:alpha val="99000"/>
                </a:schemeClr>
              </a:solidFill>
            </a:endParaRPr>
          </a:p>
          <a:p>
            <a:r>
              <a:rPr lang="en-US" sz="3600" dirty="0" err="1" smtClean="0">
                <a:solidFill>
                  <a:schemeClr val="bg1">
                    <a:alpha val="99000"/>
                  </a:schemeClr>
                </a:solidFill>
              </a:rPr>
              <a:t>WebMatrix</a:t>
            </a:r>
            <a:r>
              <a:rPr lang="en-US" sz="3600" dirty="0" smtClean="0">
                <a:solidFill>
                  <a:schemeClr val="bg1">
                    <a:alpha val="99000"/>
                  </a:schemeClr>
                </a:solidFill>
              </a:rPr>
              <a:t> includes helpers &amp; database that makes setting up membership easy</a:t>
            </a:r>
          </a:p>
          <a:p>
            <a:r>
              <a:rPr lang="en-US" sz="3600" dirty="0" smtClean="0">
                <a:solidFill>
                  <a:schemeClr val="bg1">
                    <a:alpha val="99000"/>
                  </a:schemeClr>
                </a:solidFill>
              </a:rPr>
              <a:t>Some templates include Admin folder with all the pages required for membership</a:t>
            </a:r>
            <a:endParaRPr lang="en-US" sz="3600" dirty="0">
              <a:solidFill>
                <a:schemeClr val="bg1">
                  <a:alpha val="99000"/>
                </a:schemeClr>
              </a:solidFill>
            </a:endParaRPr>
          </a:p>
        </p:txBody>
      </p:sp>
      <p:sp>
        <p:nvSpPr>
          <p:cNvPr id="7" name="24-Point Star 6"/>
          <p:cNvSpPr/>
          <p:nvPr/>
        </p:nvSpPr>
        <p:spPr bwMode="auto">
          <a:xfrm>
            <a:off x="10806074" y="-17821"/>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9</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18480031"/>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Membership</a:t>
            </a:r>
            <a:endParaRPr lang="en-US" dirty="0"/>
          </a:p>
        </p:txBody>
      </p:sp>
      <p:sp>
        <p:nvSpPr>
          <p:cNvPr id="2" name="Content Placeholder 1"/>
          <p:cNvSpPr>
            <a:spLocks noGrp="1"/>
          </p:cNvSpPr>
          <p:nvPr>
            <p:ph type="body" sz="quarter" idx="10"/>
          </p:nvPr>
        </p:nvSpPr>
        <p:spPr/>
        <p:txBody>
          <a:bodyPr/>
          <a:lstStyle/>
          <a:p>
            <a:r>
              <a:rPr lang="en-US" dirty="0" smtClean="0"/>
              <a:t>Setup membership in one line of code</a:t>
            </a:r>
            <a:endParaRPr lang="en-US" dirty="0"/>
          </a:p>
        </p:txBody>
      </p:sp>
      <p:sp>
        <p:nvSpPr>
          <p:cNvPr id="4" name="TextBox 3"/>
          <p:cNvSpPr txBox="1"/>
          <p:nvPr/>
        </p:nvSpPr>
        <p:spPr>
          <a:xfrm>
            <a:off x="517525" y="2857503"/>
            <a:ext cx="9954207"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latin typeface="Consolas" pitchFamily="49" charset="0"/>
                <a:cs typeface="Consolas" pitchFamily="49" charset="0"/>
              </a:rPr>
              <a:t>@{</a:t>
            </a:r>
          </a:p>
          <a:p>
            <a:r>
              <a:rPr lang="en-US" sz="1400" dirty="0">
                <a:latin typeface="Consolas" pitchFamily="49" charset="0"/>
                <a:cs typeface="Consolas" pitchFamily="49" charset="0"/>
              </a:rPr>
              <a:t>    </a:t>
            </a:r>
            <a:r>
              <a:rPr lang="en-US" sz="1400" dirty="0" err="1">
                <a:latin typeface="Consolas" pitchFamily="49" charset="0"/>
                <a:cs typeface="Consolas" pitchFamily="49" charset="0"/>
              </a:rPr>
              <a:t>WebSecurity.InitializeDatabaseConnection</a:t>
            </a:r>
            <a:r>
              <a:rPr lang="en-US" sz="1400" dirty="0">
                <a:latin typeface="Consolas" pitchFamily="49" charset="0"/>
                <a:cs typeface="Consolas" pitchFamily="49" charset="0"/>
              </a:rPr>
              <a:t>("</a:t>
            </a:r>
            <a:r>
              <a:rPr lang="en-US" sz="1400" dirty="0" err="1">
                <a:latin typeface="Consolas" pitchFamily="49" charset="0"/>
                <a:cs typeface="Consolas" pitchFamily="49" charset="0"/>
              </a:rPr>
              <a:t>StarterSite</a:t>
            </a:r>
            <a:r>
              <a:rPr lang="en-US" sz="1400" dirty="0">
                <a:latin typeface="Consolas" pitchFamily="49" charset="0"/>
                <a:cs typeface="Consolas" pitchFamily="49" charset="0"/>
              </a:rPr>
              <a:t>", "</a:t>
            </a:r>
            <a:r>
              <a:rPr lang="en-US" sz="1400" dirty="0" err="1">
                <a:latin typeface="Consolas" pitchFamily="49" charset="0"/>
                <a:cs typeface="Consolas" pitchFamily="49" charset="0"/>
              </a:rPr>
              <a:t>UserProfile</a:t>
            </a:r>
            <a:r>
              <a:rPr lang="en-US" sz="1400" dirty="0">
                <a:latin typeface="Consolas" pitchFamily="49" charset="0"/>
                <a:cs typeface="Consolas" pitchFamily="49" charset="0"/>
              </a:rPr>
              <a:t>", "</a:t>
            </a:r>
            <a:r>
              <a:rPr lang="en-US" sz="1400" dirty="0" err="1">
                <a:latin typeface="Consolas" pitchFamily="49" charset="0"/>
                <a:cs typeface="Consolas" pitchFamily="49" charset="0"/>
              </a:rPr>
              <a:t>UserId</a:t>
            </a:r>
            <a:r>
              <a:rPr lang="en-US" sz="1400" dirty="0">
                <a:latin typeface="Consolas" pitchFamily="49" charset="0"/>
                <a:cs typeface="Consolas" pitchFamily="49" charset="0"/>
              </a:rPr>
              <a:t>", "Email", true);</a:t>
            </a:r>
          </a:p>
          <a:p>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p:txBody>
      </p:sp>
      <p:sp>
        <p:nvSpPr>
          <p:cNvPr id="5" name="TextBox 4"/>
          <p:cNvSpPr txBox="1"/>
          <p:nvPr/>
        </p:nvSpPr>
        <p:spPr>
          <a:xfrm>
            <a:off x="517525" y="2488171"/>
            <a:ext cx="2588081" cy="461665"/>
          </a:xfrm>
          <a:prstGeom prst="rect">
            <a:avLst/>
          </a:prstGeom>
          <a:noFill/>
        </p:spPr>
        <p:txBody>
          <a:bodyPr wrap="none" rtlCol="0">
            <a:spAutoFit/>
          </a:bodyPr>
          <a:lstStyle/>
          <a:p>
            <a:r>
              <a:rPr lang="en-US" dirty="0" smtClean="0">
                <a:solidFill>
                  <a:schemeClr val="tx2">
                    <a:alpha val="99000"/>
                  </a:schemeClr>
                </a:solidFill>
              </a:rPr>
              <a:t>/_</a:t>
            </a:r>
            <a:r>
              <a:rPr lang="en-US" dirty="0" err="1" smtClean="0">
                <a:solidFill>
                  <a:schemeClr val="tx2">
                    <a:alpha val="99000"/>
                  </a:schemeClr>
                </a:solidFill>
              </a:rPr>
              <a:t>AppStart.cshtml</a:t>
            </a:r>
            <a:endParaRPr lang="en-US" dirty="0">
              <a:solidFill>
                <a:schemeClr val="tx2">
                  <a:alpha val="99000"/>
                </a:schemeClr>
              </a:solidFill>
            </a:endParaRPr>
          </a:p>
        </p:txBody>
      </p:sp>
      <p:sp>
        <p:nvSpPr>
          <p:cNvPr id="7" name="TextBox 6"/>
          <p:cNvSpPr txBox="1"/>
          <p:nvPr/>
        </p:nvSpPr>
        <p:spPr>
          <a:xfrm>
            <a:off x="517525" y="4153977"/>
            <a:ext cx="2894960" cy="461665"/>
          </a:xfrm>
          <a:prstGeom prst="rect">
            <a:avLst/>
          </a:prstGeom>
          <a:noFill/>
        </p:spPr>
        <p:txBody>
          <a:bodyPr wrap="none" rtlCol="0">
            <a:spAutoFit/>
          </a:bodyPr>
          <a:lstStyle/>
          <a:p>
            <a:r>
              <a:rPr lang="en-US" dirty="0" err="1" smtClean="0">
                <a:solidFill>
                  <a:schemeClr val="tx2">
                    <a:alpha val="99000"/>
                  </a:schemeClr>
                </a:solidFill>
              </a:rPr>
              <a:t>StarterSite</a:t>
            </a:r>
            <a:r>
              <a:rPr lang="en-US" dirty="0" smtClean="0">
                <a:solidFill>
                  <a:schemeClr val="tx2">
                    <a:alpha val="99000"/>
                  </a:schemeClr>
                </a:solidFill>
              </a:rPr>
              <a:t> database</a:t>
            </a:r>
            <a:endParaRPr lang="en-US" dirty="0">
              <a:solidFill>
                <a:schemeClr val="tx2">
                  <a:alpha val="99000"/>
                </a:schemeClr>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4581276"/>
            <a:ext cx="4542857" cy="1371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6370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rmAutofit/>
          </a:bodyPr>
          <a:lstStyle/>
          <a:p>
            <a:r>
              <a:rPr lang="en-US" dirty="0" smtClean="0"/>
              <a:t>Templates with Membership</a:t>
            </a:r>
            <a:endParaRPr lang="en-US" dirty="0"/>
          </a:p>
        </p:txBody>
      </p:sp>
      <p:sp>
        <p:nvSpPr>
          <p:cNvPr id="2" name="Content Placeholder 1"/>
          <p:cNvSpPr>
            <a:spLocks noGrp="1"/>
          </p:cNvSpPr>
          <p:nvPr>
            <p:ph type="body" sz="quarter" idx="10"/>
          </p:nvPr>
        </p:nvSpPr>
        <p:spPr/>
        <p:txBody>
          <a:bodyPr/>
          <a:lstStyle/>
          <a:p>
            <a:r>
              <a:rPr lang="en-US" dirty="0" smtClean="0"/>
              <a:t>Some templates come with an admin folder containing membership pages ready to go</a:t>
            </a:r>
            <a:endParaRPr lang="en-US"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0265" y="3743930"/>
            <a:ext cx="3321821" cy="1819092"/>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7206" y="3526857"/>
            <a:ext cx="2848857" cy="225323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525" y="3875238"/>
            <a:ext cx="4017619" cy="1556476"/>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667233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3847723"/>
            <a:ext cx="12188825" cy="240226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Controlling Access to Pages</a:t>
            </a:r>
            <a:endParaRPr lang="en-US" dirty="0"/>
          </a:p>
        </p:txBody>
      </p:sp>
      <p:sp>
        <p:nvSpPr>
          <p:cNvPr id="2" name="Content Placeholder 1"/>
          <p:cNvSpPr>
            <a:spLocks noGrp="1"/>
          </p:cNvSpPr>
          <p:nvPr>
            <p:ph type="body" sz="quarter" idx="10"/>
          </p:nvPr>
        </p:nvSpPr>
        <p:spPr>
          <a:xfrm>
            <a:off x="519112" y="1447799"/>
            <a:ext cx="11149013" cy="498598"/>
          </a:xfrm>
        </p:spPr>
        <p:txBody>
          <a:bodyPr/>
          <a:lstStyle/>
          <a:p>
            <a:r>
              <a:rPr lang="en-US" sz="3600" dirty="0" smtClean="0">
                <a:solidFill>
                  <a:schemeClr val="accent2">
                    <a:alpha val="99000"/>
                  </a:schemeClr>
                </a:solidFill>
              </a:rPr>
              <a:t>You can control access to pages based on the following:</a:t>
            </a:r>
          </a:p>
        </p:txBody>
      </p:sp>
      <p:sp>
        <p:nvSpPr>
          <p:cNvPr id="4" name="TextBox 3"/>
          <p:cNvSpPr txBox="1"/>
          <p:nvPr/>
        </p:nvSpPr>
        <p:spPr>
          <a:xfrm>
            <a:off x="2691699" y="4248636"/>
            <a:ext cx="6805427" cy="1600438"/>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@if (!</a:t>
            </a:r>
            <a:r>
              <a:rPr lang="en-US" sz="1400" dirty="0" err="1">
                <a:solidFill>
                  <a:schemeClr val="lt1">
                    <a:alpha val="99000"/>
                  </a:schemeClr>
                </a:solidFill>
                <a:latin typeface="Consolas" pitchFamily="49" charset="0"/>
                <a:cs typeface="Consolas" pitchFamily="49" charset="0"/>
              </a:rPr>
              <a:t>WebSecurity.IsAuthenticated</a:t>
            </a:r>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Response.Redirect</a:t>
            </a:r>
            <a:r>
              <a:rPr lang="en-US" sz="1400" dirty="0">
                <a:solidFill>
                  <a:schemeClr val="lt1">
                    <a:alpha val="99000"/>
                  </a:schemeClr>
                </a:solidFill>
                <a:latin typeface="Consolas" pitchFamily="49" charset="0"/>
                <a:cs typeface="Consolas" pitchFamily="49" charset="0"/>
              </a:rPr>
              <a:t>("/Account/Login");</a:t>
            </a:r>
          </a:p>
          <a:p>
            <a:r>
              <a:rPr lang="en-US" sz="1400" dirty="0">
                <a:solidFill>
                  <a:schemeClr val="lt1">
                    <a:alpha val="99000"/>
                  </a:schemeClr>
                </a:solidFill>
                <a:latin typeface="Consolas" pitchFamily="49" charset="0"/>
                <a:cs typeface="Consolas" pitchFamily="49" charset="0"/>
              </a:rPr>
              <a:t> }</a:t>
            </a:r>
          </a:p>
          <a:p>
            <a:pPr lvl="0"/>
            <a:endParaRPr lang="en-US" sz="1400" dirty="0" smtClean="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@if ( </a:t>
            </a:r>
            <a:r>
              <a:rPr lang="en-US" sz="1400" dirty="0" err="1">
                <a:solidFill>
                  <a:schemeClr val="lt1">
                    <a:alpha val="99000"/>
                  </a:schemeClr>
                </a:solidFill>
                <a:latin typeface="Consolas" pitchFamily="49" charset="0"/>
                <a:cs typeface="Consolas" pitchFamily="49" charset="0"/>
              </a:rPr>
              <a:t>Roles.IsUserInRole</a:t>
            </a:r>
            <a:r>
              <a:rPr lang="en-US" sz="1400" dirty="0">
                <a:solidFill>
                  <a:schemeClr val="lt1">
                    <a:alpha val="99000"/>
                  </a:schemeClr>
                </a:solidFill>
                <a:latin typeface="Consolas" pitchFamily="49" charset="0"/>
                <a:cs typeface="Consolas" pitchFamily="49" charset="0"/>
              </a:rPr>
              <a:t>("admin")) { </a:t>
            </a:r>
          </a:p>
          <a:p>
            <a:r>
              <a:rPr lang="en-US" sz="1400" dirty="0">
                <a:solidFill>
                  <a:schemeClr val="lt1">
                    <a:alpha val="99000"/>
                  </a:schemeClr>
                </a:solidFill>
                <a:latin typeface="Consolas" pitchFamily="49" charset="0"/>
                <a:cs typeface="Consolas" pitchFamily="49" charset="0"/>
              </a:rPr>
              <a:t>    &lt;span&gt; Welcome &lt;b&gt;@</a:t>
            </a:r>
            <a:r>
              <a:rPr lang="en-US" sz="1400" dirty="0" err="1">
                <a:solidFill>
                  <a:schemeClr val="lt1">
                    <a:alpha val="99000"/>
                  </a:schemeClr>
                </a:solidFill>
                <a:latin typeface="Consolas" pitchFamily="49" charset="0"/>
                <a:cs typeface="Consolas" pitchFamily="49" charset="0"/>
              </a:rPr>
              <a:t>WebSecurity.CurrentUserName</a:t>
            </a:r>
            <a:r>
              <a:rPr lang="en-US" sz="1400" dirty="0">
                <a:solidFill>
                  <a:schemeClr val="lt1">
                    <a:alpha val="99000"/>
                  </a:schemeClr>
                </a:solidFill>
                <a:latin typeface="Consolas" pitchFamily="49" charset="0"/>
                <a:cs typeface="Consolas" pitchFamily="49" charset="0"/>
              </a:rPr>
              <a:t>&lt;/b&gt;! &lt;/span&gt;</a:t>
            </a:r>
          </a:p>
          <a:p>
            <a:r>
              <a:rPr lang="en-US" sz="1400" dirty="0">
                <a:solidFill>
                  <a:schemeClr val="lt1">
                    <a:alpha val="99000"/>
                  </a:schemeClr>
                </a:solidFill>
                <a:latin typeface="Consolas" pitchFamily="49" charset="0"/>
                <a:cs typeface="Consolas" pitchFamily="49" charset="0"/>
              </a:rPr>
              <a:t>} </a:t>
            </a:r>
          </a:p>
        </p:txBody>
      </p:sp>
      <p:grpSp>
        <p:nvGrpSpPr>
          <p:cNvPr id="12" name="Group 11"/>
          <p:cNvGrpSpPr/>
          <p:nvPr/>
        </p:nvGrpSpPr>
        <p:grpSpPr>
          <a:xfrm>
            <a:off x="517525" y="2434430"/>
            <a:ext cx="11158538" cy="954107"/>
            <a:chOff x="517525" y="2358054"/>
            <a:chExt cx="11158538" cy="954107"/>
          </a:xfrm>
        </p:grpSpPr>
        <p:sp>
          <p:nvSpPr>
            <p:cNvPr id="7" name="Rectangle 6"/>
            <p:cNvSpPr/>
            <p:nvPr/>
          </p:nvSpPr>
          <p:spPr>
            <a:xfrm>
              <a:off x="517525" y="2358054"/>
              <a:ext cx="2130552" cy="954107"/>
            </a:xfrm>
            <a:prstGeom prst="rect">
              <a:avLst/>
            </a:prstGeom>
            <a:solidFill>
              <a:schemeClr val="accent4"/>
            </a:solidFill>
          </p:spPr>
          <p:txBody>
            <a:bodyPr wrap="square">
              <a:spAutoFit/>
            </a:bodyPr>
            <a:lstStyle/>
            <a:p>
              <a:r>
                <a:rPr lang="en-US" sz="2800" dirty="0">
                  <a:solidFill>
                    <a:schemeClr val="bg1">
                      <a:alpha val="99000"/>
                    </a:schemeClr>
                  </a:solidFill>
                </a:rPr>
                <a:t>Is the user </a:t>
              </a:r>
              <a:r>
                <a:rPr lang="en-US" sz="2800" dirty="0" smtClean="0">
                  <a:solidFill>
                    <a:schemeClr val="bg1">
                      <a:alpha val="99000"/>
                    </a:schemeClr>
                  </a:solidFill>
                </a:rPr>
                <a:t/>
              </a:r>
              <a:br>
                <a:rPr lang="en-US" sz="2800" dirty="0" smtClean="0">
                  <a:solidFill>
                    <a:schemeClr val="bg1">
                      <a:alpha val="99000"/>
                    </a:schemeClr>
                  </a:solidFill>
                </a:rPr>
              </a:br>
              <a:r>
                <a:rPr lang="en-US" sz="2800" dirty="0" smtClean="0">
                  <a:solidFill>
                    <a:schemeClr val="bg1">
                      <a:alpha val="99000"/>
                    </a:schemeClr>
                  </a:solidFill>
                </a:rPr>
                <a:t>logged </a:t>
              </a:r>
              <a:r>
                <a:rPr lang="en-US" sz="2800" dirty="0">
                  <a:solidFill>
                    <a:schemeClr val="bg1">
                      <a:alpha val="99000"/>
                    </a:schemeClr>
                  </a:solidFill>
                </a:rPr>
                <a:t>in</a:t>
              </a:r>
              <a:r>
                <a:rPr lang="en-US" sz="2800" dirty="0" smtClean="0">
                  <a:solidFill>
                    <a:schemeClr val="bg1">
                      <a:alpha val="99000"/>
                    </a:schemeClr>
                  </a:solidFill>
                </a:rPr>
                <a:t>?</a:t>
              </a:r>
              <a:endParaRPr lang="en-US" sz="2800" dirty="0">
                <a:solidFill>
                  <a:schemeClr val="bg1">
                    <a:alpha val="99000"/>
                  </a:schemeClr>
                </a:solidFill>
              </a:endParaRPr>
            </a:p>
          </p:txBody>
        </p:sp>
        <p:sp>
          <p:nvSpPr>
            <p:cNvPr id="8" name="Rectangle 7"/>
            <p:cNvSpPr/>
            <p:nvPr/>
          </p:nvSpPr>
          <p:spPr>
            <a:xfrm>
              <a:off x="3410933" y="2358054"/>
              <a:ext cx="3542922" cy="954107"/>
            </a:xfrm>
            <a:prstGeom prst="rect">
              <a:avLst/>
            </a:prstGeom>
            <a:solidFill>
              <a:schemeClr val="accent4"/>
            </a:solidFill>
          </p:spPr>
          <p:txBody>
            <a:bodyPr wrap="square">
              <a:spAutoFit/>
            </a:bodyPr>
            <a:lstStyle/>
            <a:p>
              <a:r>
                <a:rPr lang="en-US" sz="2800" dirty="0">
                  <a:solidFill>
                    <a:schemeClr val="bg1">
                      <a:alpha val="99000"/>
                    </a:schemeClr>
                  </a:solidFill>
                </a:rPr>
                <a:t>Does the </a:t>
              </a:r>
              <a:r>
                <a:rPr lang="en-US" sz="2800" dirty="0" smtClean="0">
                  <a:solidFill>
                    <a:schemeClr val="bg1">
                      <a:alpha val="99000"/>
                    </a:schemeClr>
                  </a:solidFill>
                </a:rPr>
                <a:t>user have access </a:t>
              </a:r>
              <a:r>
                <a:rPr lang="en-US" sz="2800" dirty="0">
                  <a:solidFill>
                    <a:schemeClr val="bg1">
                      <a:alpha val="99000"/>
                    </a:schemeClr>
                  </a:solidFill>
                </a:rPr>
                <a:t>to </a:t>
              </a:r>
              <a:r>
                <a:rPr lang="en-US" sz="2800" dirty="0" smtClean="0">
                  <a:solidFill>
                    <a:schemeClr val="bg1">
                      <a:alpha val="99000"/>
                    </a:schemeClr>
                  </a:solidFill>
                </a:rPr>
                <a:t>the </a:t>
              </a:r>
              <a:r>
                <a:rPr lang="en-US" sz="2800" dirty="0">
                  <a:solidFill>
                    <a:schemeClr val="bg1">
                      <a:alpha val="99000"/>
                    </a:schemeClr>
                  </a:solidFill>
                </a:rPr>
                <a:t>page?</a:t>
              </a:r>
            </a:p>
          </p:txBody>
        </p:sp>
        <p:sp>
          <p:nvSpPr>
            <p:cNvPr id="9" name="Rectangle 8"/>
            <p:cNvSpPr/>
            <p:nvPr/>
          </p:nvSpPr>
          <p:spPr>
            <a:xfrm>
              <a:off x="7716711" y="2358054"/>
              <a:ext cx="3959352" cy="954107"/>
            </a:xfrm>
            <a:prstGeom prst="rect">
              <a:avLst/>
            </a:prstGeom>
            <a:solidFill>
              <a:schemeClr val="accent4"/>
            </a:solidFill>
          </p:spPr>
          <p:txBody>
            <a:bodyPr wrap="square">
              <a:spAutoFit/>
            </a:bodyPr>
            <a:lstStyle/>
            <a:p>
              <a:r>
                <a:rPr lang="en-US" sz="2800" dirty="0">
                  <a:solidFill>
                    <a:schemeClr val="bg1">
                      <a:alpha val="99000"/>
                    </a:schemeClr>
                  </a:solidFill>
                </a:rPr>
                <a:t>Does the user belong </a:t>
              </a:r>
              <a:br>
                <a:rPr lang="en-US" sz="2800" dirty="0">
                  <a:solidFill>
                    <a:schemeClr val="bg1">
                      <a:alpha val="99000"/>
                    </a:schemeClr>
                  </a:solidFill>
                </a:rPr>
              </a:br>
              <a:r>
                <a:rPr lang="en-US" sz="2800" dirty="0">
                  <a:solidFill>
                    <a:schemeClr val="bg1">
                      <a:alpha val="99000"/>
                    </a:schemeClr>
                  </a:solidFill>
                </a:rPr>
                <a:t>to the correct role?</a:t>
              </a:r>
            </a:p>
          </p:txBody>
        </p:sp>
      </p:grpSp>
    </p:spTree>
    <p:extLst>
      <p:ext uri="{BB962C8B-B14F-4D97-AF65-F5344CB8AC3E}">
        <p14:creationId xmlns:p14="http://schemas.microsoft.com/office/powerpoint/2010/main" val="2021096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Routing</a:t>
            </a:r>
            <a:endParaRPr lang="en-US" dirty="0"/>
          </a:p>
        </p:txBody>
      </p:sp>
      <p:sp>
        <p:nvSpPr>
          <p:cNvPr id="5" name="Content Placeholder 4"/>
          <p:cNvSpPr>
            <a:spLocks noGrp="1"/>
          </p:cNvSpPr>
          <p:nvPr>
            <p:ph type="body" sz="quarter" idx="10"/>
          </p:nvPr>
        </p:nvSpPr>
        <p:spPr>
          <a:xfrm>
            <a:off x="519112" y="1447799"/>
            <a:ext cx="11149013" cy="1777410"/>
          </a:xfrm>
        </p:spPr>
        <p:txBody>
          <a:bodyPr/>
          <a:lstStyle/>
          <a:p>
            <a:r>
              <a:rPr lang="en-US" dirty="0" err="1" smtClean="0"/>
              <a:t>WebMatrix</a:t>
            </a:r>
            <a:r>
              <a:rPr lang="en-US" dirty="0" smtClean="0"/>
              <a:t> automatically provides “clean” URLs using Routing and removes the need to use </a:t>
            </a:r>
            <a:r>
              <a:rPr lang="en-US" dirty="0" err="1" smtClean="0"/>
              <a:t>QueryStrings</a:t>
            </a:r>
            <a:endParaRPr lang="en-US" dirty="0" smtClean="0"/>
          </a:p>
          <a:p>
            <a:r>
              <a:rPr lang="en-US" dirty="0" smtClean="0">
                <a:solidFill>
                  <a:schemeClr val="accent2">
                    <a:alpha val="99000"/>
                  </a:schemeClr>
                </a:solidFill>
              </a:rPr>
              <a:t>Routing has the following benefits:</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7767" y="4571309"/>
            <a:ext cx="2594667" cy="2051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6619" y="4571309"/>
            <a:ext cx="3266667" cy="1685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206390" y="3339335"/>
            <a:ext cx="2596896" cy="954107"/>
          </a:xfrm>
          <a:prstGeom prst="rect">
            <a:avLst/>
          </a:prstGeom>
          <a:solidFill>
            <a:schemeClr val="accent4"/>
          </a:solidFill>
        </p:spPr>
        <p:txBody>
          <a:bodyPr wrap="square">
            <a:spAutoFit/>
          </a:bodyPr>
          <a:lstStyle/>
          <a:p>
            <a:r>
              <a:rPr lang="en-US" sz="2800" dirty="0">
                <a:solidFill>
                  <a:schemeClr val="bg1">
                    <a:alpha val="99000"/>
                  </a:schemeClr>
                </a:solidFill>
              </a:rPr>
              <a:t>Easier to read </a:t>
            </a:r>
            <a:r>
              <a:rPr lang="en-US" sz="2800" dirty="0" smtClean="0">
                <a:solidFill>
                  <a:schemeClr val="bg1">
                    <a:alpha val="99000"/>
                  </a:schemeClr>
                </a:solidFill>
              </a:rPr>
              <a:t/>
            </a:r>
            <a:br>
              <a:rPr lang="en-US" sz="2800" dirty="0" smtClean="0">
                <a:solidFill>
                  <a:schemeClr val="bg1">
                    <a:alpha val="99000"/>
                  </a:schemeClr>
                </a:solidFill>
              </a:rPr>
            </a:br>
            <a:r>
              <a:rPr lang="en-US" sz="2800" dirty="0" smtClean="0">
                <a:solidFill>
                  <a:schemeClr val="bg1">
                    <a:alpha val="99000"/>
                  </a:schemeClr>
                </a:solidFill>
              </a:rPr>
              <a:t>for </a:t>
            </a:r>
            <a:r>
              <a:rPr lang="en-US" sz="2800" dirty="0">
                <a:solidFill>
                  <a:schemeClr val="bg1">
                    <a:alpha val="99000"/>
                  </a:schemeClr>
                </a:solidFill>
              </a:rPr>
              <a:t>your users</a:t>
            </a:r>
          </a:p>
        </p:txBody>
      </p:sp>
      <p:sp>
        <p:nvSpPr>
          <p:cNvPr id="7" name="Rectangle 6"/>
          <p:cNvSpPr/>
          <p:nvPr/>
        </p:nvSpPr>
        <p:spPr>
          <a:xfrm>
            <a:off x="6387767" y="3339334"/>
            <a:ext cx="2594667" cy="954107"/>
          </a:xfrm>
          <a:prstGeom prst="rect">
            <a:avLst/>
          </a:prstGeom>
          <a:solidFill>
            <a:schemeClr val="accent4"/>
          </a:solidFill>
        </p:spPr>
        <p:txBody>
          <a:bodyPr wrap="square">
            <a:spAutoFit/>
          </a:bodyPr>
          <a:lstStyle/>
          <a:p>
            <a:r>
              <a:rPr lang="en-US" sz="2800" dirty="0">
                <a:solidFill>
                  <a:schemeClr val="bg1">
                    <a:alpha val="99000"/>
                  </a:schemeClr>
                </a:solidFill>
              </a:rPr>
              <a:t>Better </a:t>
            </a:r>
            <a:r>
              <a:rPr lang="en-US" sz="2800" dirty="0" smtClean="0">
                <a:solidFill>
                  <a:schemeClr val="bg1">
                    <a:alpha val="99000"/>
                  </a:schemeClr>
                </a:solidFill>
              </a:rPr>
              <a:t/>
            </a:r>
            <a:br>
              <a:rPr lang="en-US" sz="2800" dirty="0" smtClean="0">
                <a:solidFill>
                  <a:schemeClr val="bg1">
                    <a:alpha val="99000"/>
                  </a:schemeClr>
                </a:solidFill>
              </a:rPr>
            </a:br>
            <a:r>
              <a:rPr lang="en-US" sz="2800" dirty="0" smtClean="0">
                <a:solidFill>
                  <a:schemeClr val="bg1">
                    <a:alpha val="99000"/>
                  </a:schemeClr>
                </a:solidFill>
              </a:rPr>
              <a:t>for </a:t>
            </a:r>
            <a:r>
              <a:rPr lang="en-US" sz="2800" dirty="0">
                <a:solidFill>
                  <a:schemeClr val="bg1">
                    <a:alpha val="99000"/>
                  </a:schemeClr>
                </a:solidFill>
              </a:rPr>
              <a:t>SEO</a:t>
            </a:r>
          </a:p>
        </p:txBody>
      </p:sp>
      <p:sp>
        <p:nvSpPr>
          <p:cNvPr id="8" name="24-Point Star 7"/>
          <p:cNvSpPr/>
          <p:nvPr/>
        </p:nvSpPr>
        <p:spPr bwMode="auto">
          <a:xfrm>
            <a:off x="10806073" y="-17821"/>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10</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0560576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Build Helpers?</a:t>
            </a:r>
            <a:endParaRPr lang="en-US" dirty="0"/>
          </a:p>
        </p:txBody>
      </p:sp>
      <p:grpSp>
        <p:nvGrpSpPr>
          <p:cNvPr id="9" name="Group 8"/>
          <p:cNvGrpSpPr/>
          <p:nvPr/>
        </p:nvGrpSpPr>
        <p:grpSpPr>
          <a:xfrm>
            <a:off x="591413" y="1420813"/>
            <a:ext cx="4369886" cy="1700623"/>
            <a:chOff x="1440954" y="4522205"/>
            <a:chExt cx="4369886" cy="1700623"/>
          </a:xfrm>
        </p:grpSpPr>
        <p:sp>
          <p:nvSpPr>
            <p:cNvPr id="7" name="Rectangle 6"/>
            <p:cNvSpPr/>
            <p:nvPr/>
          </p:nvSpPr>
          <p:spPr>
            <a:xfrm>
              <a:off x="1898154" y="4979405"/>
              <a:ext cx="3912686" cy="1243423"/>
            </a:xfrm>
            <a:prstGeom prst="rect">
              <a:avLst/>
            </a:prstGeom>
            <a:solidFill>
              <a:schemeClr val="accent1">
                <a:lumMod val="60000"/>
                <a:lumOff val="40000"/>
              </a:schemeClr>
            </a:solidFill>
          </p:spPr>
          <p:txBody>
            <a:bodyPr wrap="square" anchor="b" anchorCtr="0">
              <a:noAutofit/>
            </a:bodyPr>
            <a:lstStyle/>
            <a:p>
              <a:r>
                <a:rPr lang="en-US" dirty="0">
                  <a:solidFill>
                    <a:schemeClr val="tx2">
                      <a:alpha val="99000"/>
                    </a:schemeClr>
                  </a:solidFill>
                </a:rPr>
                <a:t>Helpers make you more productive</a:t>
              </a:r>
            </a:p>
          </p:txBody>
        </p:sp>
        <p:sp>
          <p:nvSpPr>
            <p:cNvPr id="8" name="Oval 7"/>
            <p:cNvSpPr/>
            <p:nvPr/>
          </p:nvSpPr>
          <p:spPr bwMode="auto">
            <a:xfrm>
              <a:off x="1440954" y="4522205"/>
              <a:ext cx="914400" cy="914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1</a:t>
              </a:r>
            </a:p>
          </p:txBody>
        </p:sp>
      </p:grpSp>
      <p:grpSp>
        <p:nvGrpSpPr>
          <p:cNvPr id="12" name="Group 11"/>
          <p:cNvGrpSpPr/>
          <p:nvPr/>
        </p:nvGrpSpPr>
        <p:grpSpPr>
          <a:xfrm>
            <a:off x="5232881" y="1420813"/>
            <a:ext cx="6360058" cy="1711969"/>
            <a:chOff x="5572409" y="4522205"/>
            <a:chExt cx="6360058" cy="1711969"/>
          </a:xfrm>
        </p:grpSpPr>
        <p:sp>
          <p:nvSpPr>
            <p:cNvPr id="10" name="Rectangle 9"/>
            <p:cNvSpPr/>
            <p:nvPr/>
          </p:nvSpPr>
          <p:spPr>
            <a:xfrm>
              <a:off x="6029609" y="4990751"/>
              <a:ext cx="5902858" cy="1243423"/>
            </a:xfrm>
            <a:prstGeom prst="rect">
              <a:avLst/>
            </a:prstGeom>
            <a:solidFill>
              <a:schemeClr val="accent4">
                <a:lumMod val="60000"/>
                <a:lumOff val="40000"/>
              </a:schemeClr>
            </a:solidFill>
          </p:spPr>
          <p:txBody>
            <a:bodyPr anchor="b" anchorCtr="0">
              <a:noAutofit/>
            </a:bodyPr>
            <a:lstStyle/>
            <a:p>
              <a:r>
                <a:rPr lang="en-US" dirty="0">
                  <a:solidFill>
                    <a:schemeClr val="tx2">
                      <a:alpha val="99000"/>
                    </a:schemeClr>
                  </a:solidFill>
                </a:rPr>
                <a:t>Helpers make it easier for other developers to use your widgets or services</a:t>
              </a:r>
            </a:p>
          </p:txBody>
        </p:sp>
        <p:sp>
          <p:nvSpPr>
            <p:cNvPr id="11" name="Oval 10"/>
            <p:cNvSpPr/>
            <p:nvPr/>
          </p:nvSpPr>
          <p:spPr bwMode="auto">
            <a:xfrm>
              <a:off x="5572409" y="4522205"/>
              <a:ext cx="914400" cy="9144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2</a:t>
              </a:r>
            </a:p>
          </p:txBody>
        </p:sp>
      </p:grpSp>
      <p:sp>
        <p:nvSpPr>
          <p:cNvPr id="4" name="Rectangle 3"/>
          <p:cNvSpPr/>
          <p:nvPr/>
        </p:nvSpPr>
        <p:spPr>
          <a:xfrm>
            <a:off x="1048613" y="3257079"/>
            <a:ext cx="3912685" cy="1938992"/>
          </a:xfrm>
          <a:prstGeom prst="rect">
            <a:avLst/>
          </a:prstGeom>
        </p:spPr>
        <p:txBody>
          <a:bodyPr wrap="square">
            <a:spAutoFit/>
          </a:bodyPr>
          <a:lstStyle/>
          <a:p>
            <a:r>
              <a:rPr lang="en-US" dirty="0">
                <a:solidFill>
                  <a:schemeClr val="tx2">
                    <a:alpha val="99000"/>
                  </a:schemeClr>
                </a:solidFill>
                <a:latin typeface="Segoe UI Light" pitchFamily="34" charset="0"/>
              </a:rPr>
              <a:t>Create Helpers for code that is </a:t>
            </a:r>
            <a:r>
              <a:rPr lang="en-US" dirty="0">
                <a:solidFill>
                  <a:schemeClr val="accent1">
                    <a:alpha val="99000"/>
                  </a:schemeClr>
                </a:solidFill>
                <a:latin typeface="Segoe UI Light" pitchFamily="34" charset="0"/>
              </a:rPr>
              <a:t>repetitive</a:t>
            </a:r>
          </a:p>
          <a:p>
            <a:r>
              <a:rPr lang="en-US" dirty="0" smtClean="0">
                <a:solidFill>
                  <a:schemeClr val="tx2">
                    <a:alpha val="99000"/>
                  </a:schemeClr>
                </a:solidFill>
                <a:latin typeface="Segoe UI Light" pitchFamily="34" charset="0"/>
              </a:rPr>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Create </a:t>
            </a:r>
            <a:r>
              <a:rPr lang="en-US" dirty="0">
                <a:solidFill>
                  <a:schemeClr val="tx2">
                    <a:alpha val="99000"/>
                  </a:schemeClr>
                </a:solidFill>
                <a:latin typeface="Segoe UI Light" pitchFamily="34" charset="0"/>
              </a:rPr>
              <a:t>Helpers for code that is </a:t>
            </a:r>
            <a:r>
              <a:rPr lang="en-US" dirty="0">
                <a:solidFill>
                  <a:schemeClr val="accent1">
                    <a:alpha val="99000"/>
                  </a:schemeClr>
                </a:solidFill>
                <a:latin typeface="Segoe UI Light" pitchFamily="34" charset="0"/>
              </a:rPr>
              <a:t>complex</a:t>
            </a:r>
          </a:p>
        </p:txBody>
      </p:sp>
      <p:sp>
        <p:nvSpPr>
          <p:cNvPr id="5" name="Rectangle 4"/>
          <p:cNvSpPr/>
          <p:nvPr/>
        </p:nvSpPr>
        <p:spPr>
          <a:xfrm>
            <a:off x="5690082" y="3224165"/>
            <a:ext cx="5902858" cy="830997"/>
          </a:xfrm>
          <a:prstGeom prst="rect">
            <a:avLst/>
          </a:prstGeom>
        </p:spPr>
        <p:txBody>
          <a:bodyPr wrap="square">
            <a:spAutoFit/>
          </a:bodyPr>
          <a:lstStyle/>
          <a:p>
            <a:r>
              <a:rPr lang="en-US" dirty="0">
                <a:solidFill>
                  <a:schemeClr val="tx2">
                    <a:alpha val="99000"/>
                  </a:schemeClr>
                </a:solidFill>
                <a:latin typeface="Segoe UI Light" pitchFamily="34" charset="0"/>
              </a:rPr>
              <a:t>Useful if you are trying to create a developer ecosystem of your own</a:t>
            </a:r>
          </a:p>
        </p:txBody>
      </p:sp>
      <p:sp>
        <p:nvSpPr>
          <p:cNvPr id="13" name="24-Point Star 12"/>
          <p:cNvSpPr/>
          <p:nvPr/>
        </p:nvSpPr>
        <p:spPr bwMode="auto">
          <a:xfrm>
            <a:off x="10806073" y="-44807"/>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11</a:t>
            </a:r>
          </a:p>
          <a:p>
            <a:pPr algn="ctr" defTabSz="914099" fontAlgn="base">
              <a:spcBef>
                <a:spcPct val="0"/>
              </a:spcBef>
              <a:spcAft>
                <a:spcPct val="0"/>
              </a:spcAft>
            </a:pPr>
            <a:r>
              <a:rPr lang="en-US" sz="1200" dirty="0" smtClean="0">
                <a:gradFill>
                  <a:gsLst>
                    <a:gs pos="0">
                      <a:srgbClr val="FFFFFF"/>
                    </a:gs>
                    <a:gs pos="100000">
                      <a:srgbClr val="FFFFFF"/>
                    </a:gs>
                  </a:gsLst>
                  <a:lin ang="5400000" scaled="0"/>
                </a:gradFill>
              </a:rPr>
              <a:t>(Bonus!)</a:t>
            </a:r>
            <a:endParaRPr lang="en-US" sz="11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136109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Build a Helper: The 3 Approaches</a:t>
            </a:r>
            <a:endParaRPr lang="en-US" dirty="0"/>
          </a:p>
        </p:txBody>
      </p:sp>
      <p:sp>
        <p:nvSpPr>
          <p:cNvPr id="4" name="Freeform 3"/>
          <p:cNvSpPr/>
          <p:nvPr/>
        </p:nvSpPr>
        <p:spPr>
          <a:xfrm>
            <a:off x="517525" y="2651408"/>
            <a:ext cx="3428999" cy="1037923"/>
          </a:xfrm>
          <a:custGeom>
            <a:avLst/>
            <a:gdLst>
              <a:gd name="connsiteX0" fmla="*/ 0 w 9344766"/>
              <a:gd name="connsiteY0" fmla="*/ 0 h 1037923"/>
              <a:gd name="connsiteX1" fmla="*/ 9344766 w 9344766"/>
              <a:gd name="connsiteY1" fmla="*/ 0 h 1037923"/>
              <a:gd name="connsiteX2" fmla="*/ 9344766 w 9344766"/>
              <a:gd name="connsiteY2" fmla="*/ 1037923 h 1037923"/>
              <a:gd name="connsiteX3" fmla="*/ 0 w 9344766"/>
              <a:gd name="connsiteY3" fmla="*/ 1037923 h 1037923"/>
              <a:gd name="connsiteX4" fmla="*/ 0 w 9344766"/>
              <a:gd name="connsiteY4" fmla="*/ 0 h 1037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766" h="1037923">
                <a:moveTo>
                  <a:pt x="0" y="0"/>
                </a:moveTo>
                <a:lnTo>
                  <a:pt x="9344766" y="0"/>
                </a:lnTo>
                <a:lnTo>
                  <a:pt x="9344766" y="1037923"/>
                </a:lnTo>
                <a:lnTo>
                  <a:pt x="0" y="1037923"/>
                </a:lnTo>
                <a:lnTo>
                  <a:pt x="0" y="0"/>
                </a:lnTo>
                <a:close/>
              </a:path>
            </a:pathLst>
          </a:custGeom>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t" anchorCtr="0">
            <a:noAutofit/>
          </a:bodyPr>
          <a:lstStyle/>
          <a:p>
            <a:pPr defTabSz="666750">
              <a:lnSpc>
                <a:spcPct val="90000"/>
              </a:lnSpc>
              <a:spcBef>
                <a:spcPct val="0"/>
              </a:spcBef>
              <a:spcAft>
                <a:spcPct val="15000"/>
              </a:spcAft>
            </a:pPr>
            <a:r>
              <a:rPr lang="en-US" sz="2800" kern="1200" dirty="0" smtClean="0">
                <a:solidFill>
                  <a:schemeClr val="tx2">
                    <a:alpha val="99000"/>
                  </a:schemeClr>
                </a:solidFill>
                <a:latin typeface="Segoe UI Light" pitchFamily="34" charset="0"/>
              </a:rPr>
              <a:t>@helper syntax </a:t>
            </a:r>
            <a:br>
              <a:rPr lang="en-US" sz="2800" kern="1200" dirty="0" smtClean="0">
                <a:solidFill>
                  <a:schemeClr val="tx2">
                    <a:alpha val="99000"/>
                  </a:schemeClr>
                </a:solidFill>
                <a:latin typeface="Segoe UI Light" pitchFamily="34" charset="0"/>
              </a:rPr>
            </a:br>
            <a:r>
              <a:rPr lang="en-US" sz="2800" kern="1200" dirty="0" smtClean="0">
                <a:solidFill>
                  <a:schemeClr val="tx2">
                    <a:alpha val="99000"/>
                  </a:schemeClr>
                </a:solidFill>
                <a:latin typeface="Segoe UI Light" pitchFamily="34" charset="0"/>
              </a:rPr>
              <a:t>using CSHTML </a:t>
            </a:r>
            <a:endParaRPr lang="en-US" sz="2800" kern="1200" dirty="0">
              <a:solidFill>
                <a:schemeClr val="tx2">
                  <a:alpha val="99000"/>
                </a:schemeClr>
              </a:solidFill>
              <a:latin typeface="Segoe UI Light" pitchFamily="34" charset="0"/>
            </a:endParaRPr>
          </a:p>
          <a:p>
            <a:pPr defTabSz="666750">
              <a:lnSpc>
                <a:spcPct val="90000"/>
              </a:lnSpc>
              <a:spcBef>
                <a:spcPct val="0"/>
              </a:spcBef>
              <a:spcAft>
                <a:spcPct val="15000"/>
              </a:spcAft>
            </a:pPr>
            <a:r>
              <a:rPr lang="en-US" sz="2800" kern="1200" dirty="0" smtClean="0">
                <a:solidFill>
                  <a:schemeClr val="tx2">
                    <a:alpha val="99000"/>
                  </a:schemeClr>
                </a:solidFill>
                <a:latin typeface="Segoe UI Light" pitchFamily="34" charset="0"/>
              </a:rPr>
              <a:t/>
            </a:r>
            <a:br>
              <a:rPr lang="en-US" sz="2800" kern="1200" dirty="0" smtClean="0">
                <a:solidFill>
                  <a:schemeClr val="tx2">
                    <a:alpha val="99000"/>
                  </a:schemeClr>
                </a:solidFill>
                <a:latin typeface="Segoe UI Light" pitchFamily="34" charset="0"/>
              </a:rPr>
            </a:br>
            <a:r>
              <a:rPr lang="en-US" sz="2800" kern="1200" dirty="0" smtClean="0">
                <a:solidFill>
                  <a:schemeClr val="tx2">
                    <a:alpha val="99000"/>
                  </a:schemeClr>
                </a:solidFill>
                <a:latin typeface="Segoe UI Light" pitchFamily="34" charset="0"/>
              </a:rPr>
              <a:t>For simple helpers</a:t>
            </a:r>
            <a:endParaRPr lang="en-US" sz="2800" kern="1200" dirty="0">
              <a:solidFill>
                <a:schemeClr val="tx2">
                  <a:alpha val="99000"/>
                </a:schemeClr>
              </a:solidFill>
              <a:latin typeface="Segoe UI Light" pitchFamily="34" charset="0"/>
            </a:endParaRPr>
          </a:p>
        </p:txBody>
      </p:sp>
      <p:sp>
        <p:nvSpPr>
          <p:cNvPr id="6" name="Rectangle 5"/>
          <p:cNvSpPr/>
          <p:nvPr/>
        </p:nvSpPr>
        <p:spPr>
          <a:xfrm>
            <a:off x="517524" y="1468451"/>
            <a:ext cx="3429000" cy="985037"/>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3200" kern="1200" dirty="0" smtClean="0">
                <a:solidFill>
                  <a:schemeClr val="lt1">
                    <a:alpha val="99000"/>
                  </a:schemeClr>
                </a:solidFill>
              </a:rPr>
              <a:t>Use Inline Code</a:t>
            </a:r>
            <a:endParaRPr lang="en-US" sz="3200" kern="1200" dirty="0">
              <a:solidFill>
                <a:schemeClr val="lt1">
                  <a:alpha val="99000"/>
                </a:schemeClr>
              </a:solidFill>
            </a:endParaRPr>
          </a:p>
        </p:txBody>
      </p:sp>
      <p:sp>
        <p:nvSpPr>
          <p:cNvPr id="7" name="Freeform 6"/>
          <p:cNvSpPr/>
          <p:nvPr/>
        </p:nvSpPr>
        <p:spPr>
          <a:xfrm>
            <a:off x="4377767" y="2651408"/>
            <a:ext cx="3429000" cy="970385"/>
          </a:xfrm>
          <a:custGeom>
            <a:avLst/>
            <a:gdLst>
              <a:gd name="connsiteX0" fmla="*/ 0 w 9344766"/>
              <a:gd name="connsiteY0" fmla="*/ 0 h 970385"/>
              <a:gd name="connsiteX1" fmla="*/ 9344766 w 9344766"/>
              <a:gd name="connsiteY1" fmla="*/ 0 h 970385"/>
              <a:gd name="connsiteX2" fmla="*/ 9344766 w 9344766"/>
              <a:gd name="connsiteY2" fmla="*/ 970385 h 970385"/>
              <a:gd name="connsiteX3" fmla="*/ 0 w 9344766"/>
              <a:gd name="connsiteY3" fmla="*/ 970385 h 970385"/>
              <a:gd name="connsiteX4" fmla="*/ 0 w 9344766"/>
              <a:gd name="connsiteY4" fmla="*/ 0 h 970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766" h="970385">
                <a:moveTo>
                  <a:pt x="0" y="0"/>
                </a:moveTo>
                <a:lnTo>
                  <a:pt x="9344766" y="0"/>
                </a:lnTo>
                <a:lnTo>
                  <a:pt x="9344766" y="970385"/>
                </a:lnTo>
                <a:lnTo>
                  <a:pt x="0" y="970385"/>
                </a:lnTo>
                <a:lnTo>
                  <a:pt x="0" y="0"/>
                </a:lnTo>
                <a:close/>
              </a:path>
            </a:pathLst>
          </a:custGeom>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t" anchorCtr="0">
            <a:noAutofit/>
          </a:bodyPr>
          <a:lstStyle/>
          <a:p>
            <a:pPr marL="0" lvl="1" defTabSz="666750">
              <a:lnSpc>
                <a:spcPct val="90000"/>
              </a:lnSpc>
              <a:spcBef>
                <a:spcPct val="0"/>
              </a:spcBef>
              <a:spcAft>
                <a:spcPct val="15000"/>
              </a:spcAft>
            </a:pPr>
            <a:r>
              <a:rPr lang="en-US" sz="2800" dirty="0">
                <a:solidFill>
                  <a:schemeClr val="tx2">
                    <a:alpha val="99000"/>
                  </a:schemeClr>
                </a:solidFill>
                <a:latin typeface="Segoe UI Light" pitchFamily="34" charset="0"/>
              </a:rPr>
              <a:t>Static class with </a:t>
            </a:r>
            <a:r>
              <a:rPr lang="en-US" sz="2800" dirty="0" smtClean="0">
                <a:solidFill>
                  <a:schemeClr val="tx2">
                    <a:alpha val="99000"/>
                  </a:schemeClr>
                </a:solidFill>
                <a:latin typeface="Segoe UI Light" pitchFamily="34" charset="0"/>
              </a:rPr>
              <a:t/>
            </a:r>
            <a:br>
              <a:rPr lang="en-US" sz="2800" dirty="0" smtClean="0">
                <a:solidFill>
                  <a:schemeClr val="tx2">
                    <a:alpha val="99000"/>
                  </a:schemeClr>
                </a:solidFill>
                <a:latin typeface="Segoe UI Light" pitchFamily="34" charset="0"/>
              </a:rPr>
            </a:br>
            <a:r>
              <a:rPr lang="en-US" sz="2800" dirty="0" smtClean="0">
                <a:solidFill>
                  <a:schemeClr val="tx2">
                    <a:alpha val="99000"/>
                  </a:schemeClr>
                </a:solidFill>
                <a:latin typeface="Segoe UI Light" pitchFamily="34" charset="0"/>
              </a:rPr>
              <a:t>Static </a:t>
            </a:r>
            <a:r>
              <a:rPr lang="en-US" sz="2800" dirty="0">
                <a:solidFill>
                  <a:schemeClr val="tx2">
                    <a:alpha val="99000"/>
                  </a:schemeClr>
                </a:solidFill>
                <a:latin typeface="Segoe UI Light" pitchFamily="34" charset="0"/>
              </a:rPr>
              <a:t>methods</a:t>
            </a:r>
          </a:p>
          <a:p>
            <a:pPr marL="0" lvl="1" defTabSz="666750">
              <a:lnSpc>
                <a:spcPct val="90000"/>
              </a:lnSpc>
              <a:spcBef>
                <a:spcPct val="0"/>
              </a:spcBef>
              <a:spcAft>
                <a:spcPct val="15000"/>
              </a:spcAft>
            </a:pPr>
            <a:r>
              <a:rPr lang="en-US" sz="2800" dirty="0" smtClean="0">
                <a:solidFill>
                  <a:schemeClr val="tx2">
                    <a:alpha val="99000"/>
                  </a:schemeClr>
                </a:solidFill>
                <a:latin typeface="Segoe UI Light" pitchFamily="34" charset="0"/>
              </a:rPr>
              <a:t/>
            </a:r>
            <a:br>
              <a:rPr lang="en-US" sz="2800" dirty="0" smtClean="0">
                <a:solidFill>
                  <a:schemeClr val="tx2">
                    <a:alpha val="99000"/>
                  </a:schemeClr>
                </a:solidFill>
                <a:latin typeface="Segoe UI Light" pitchFamily="34" charset="0"/>
              </a:rPr>
            </a:br>
            <a:r>
              <a:rPr lang="en-US" sz="2800" dirty="0" smtClean="0">
                <a:solidFill>
                  <a:schemeClr val="tx2">
                    <a:alpha val="99000"/>
                  </a:schemeClr>
                </a:solidFill>
                <a:latin typeface="Segoe UI Light" pitchFamily="34" charset="0"/>
              </a:rPr>
              <a:t>For </a:t>
            </a:r>
            <a:r>
              <a:rPr lang="en-US" sz="2800" dirty="0">
                <a:solidFill>
                  <a:schemeClr val="tx2">
                    <a:alpha val="99000"/>
                  </a:schemeClr>
                </a:solidFill>
                <a:latin typeface="Segoe UI Light" pitchFamily="34" charset="0"/>
              </a:rPr>
              <a:t>helpers that use .NET Framework</a:t>
            </a:r>
          </a:p>
        </p:txBody>
      </p:sp>
      <p:sp>
        <p:nvSpPr>
          <p:cNvPr id="8" name="Rectangle 7"/>
          <p:cNvSpPr/>
          <p:nvPr/>
        </p:nvSpPr>
        <p:spPr>
          <a:xfrm>
            <a:off x="4377767" y="1468451"/>
            <a:ext cx="3429000" cy="985037"/>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3200" kern="1200" dirty="0" smtClean="0">
                <a:solidFill>
                  <a:schemeClr val="lt1">
                    <a:alpha val="99000"/>
                  </a:schemeClr>
                </a:solidFill>
              </a:rPr>
              <a:t>Use a Class (Intermediate)</a:t>
            </a:r>
            <a:endParaRPr lang="en-US" sz="3200" kern="1200" dirty="0">
              <a:solidFill>
                <a:schemeClr val="lt1">
                  <a:alpha val="99000"/>
                </a:schemeClr>
              </a:solidFill>
            </a:endParaRPr>
          </a:p>
        </p:txBody>
      </p:sp>
      <p:sp>
        <p:nvSpPr>
          <p:cNvPr id="9" name="Freeform 8"/>
          <p:cNvSpPr/>
          <p:nvPr/>
        </p:nvSpPr>
        <p:spPr>
          <a:xfrm>
            <a:off x="8238009" y="2651408"/>
            <a:ext cx="3438053" cy="1010475"/>
          </a:xfrm>
          <a:custGeom>
            <a:avLst/>
            <a:gdLst>
              <a:gd name="connsiteX0" fmla="*/ 0 w 9344766"/>
              <a:gd name="connsiteY0" fmla="*/ 0 h 1010475"/>
              <a:gd name="connsiteX1" fmla="*/ 9344766 w 9344766"/>
              <a:gd name="connsiteY1" fmla="*/ 0 h 1010475"/>
              <a:gd name="connsiteX2" fmla="*/ 9344766 w 9344766"/>
              <a:gd name="connsiteY2" fmla="*/ 1010475 h 1010475"/>
              <a:gd name="connsiteX3" fmla="*/ 0 w 9344766"/>
              <a:gd name="connsiteY3" fmla="*/ 1010475 h 1010475"/>
              <a:gd name="connsiteX4" fmla="*/ 0 w 9344766"/>
              <a:gd name="connsiteY4" fmla="*/ 0 h 101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766" h="1010475">
                <a:moveTo>
                  <a:pt x="0" y="0"/>
                </a:moveTo>
                <a:lnTo>
                  <a:pt x="9344766" y="0"/>
                </a:lnTo>
                <a:lnTo>
                  <a:pt x="9344766" y="1010475"/>
                </a:lnTo>
                <a:lnTo>
                  <a:pt x="0" y="1010475"/>
                </a:lnTo>
                <a:lnTo>
                  <a:pt x="0" y="0"/>
                </a:lnTo>
                <a:close/>
              </a:path>
            </a:pathLst>
          </a:custGeom>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t" anchorCtr="0">
            <a:noAutofit/>
          </a:bodyPr>
          <a:lstStyle/>
          <a:p>
            <a:pPr marL="0" lvl="1" defTabSz="666750">
              <a:lnSpc>
                <a:spcPct val="90000"/>
              </a:lnSpc>
              <a:spcBef>
                <a:spcPct val="0"/>
              </a:spcBef>
              <a:spcAft>
                <a:spcPct val="15000"/>
              </a:spcAft>
            </a:pPr>
            <a:r>
              <a:rPr lang="en-US" sz="2800" dirty="0">
                <a:solidFill>
                  <a:schemeClr val="tx2">
                    <a:alpha val="99000"/>
                  </a:schemeClr>
                </a:solidFill>
                <a:latin typeface="Segoe UI Light" pitchFamily="34" charset="0"/>
              </a:rPr>
              <a:t>Requires Visual Studio 2010 for development</a:t>
            </a:r>
          </a:p>
          <a:p>
            <a:pPr marL="0" lvl="1" defTabSz="666750">
              <a:lnSpc>
                <a:spcPct val="90000"/>
              </a:lnSpc>
              <a:spcBef>
                <a:spcPct val="0"/>
              </a:spcBef>
              <a:spcAft>
                <a:spcPct val="15000"/>
              </a:spcAft>
            </a:pPr>
            <a:r>
              <a:rPr lang="en-US" sz="2800" dirty="0" smtClean="0">
                <a:solidFill>
                  <a:schemeClr val="tx2">
                    <a:alpha val="99000"/>
                  </a:schemeClr>
                </a:solidFill>
                <a:latin typeface="Segoe UI Light" pitchFamily="34" charset="0"/>
              </a:rPr>
              <a:t/>
            </a:r>
            <a:br>
              <a:rPr lang="en-US" sz="2800" dirty="0" smtClean="0">
                <a:solidFill>
                  <a:schemeClr val="tx2">
                    <a:alpha val="99000"/>
                  </a:schemeClr>
                </a:solidFill>
                <a:latin typeface="Segoe UI Light" pitchFamily="34" charset="0"/>
              </a:rPr>
            </a:br>
            <a:r>
              <a:rPr lang="en-US" sz="2800" dirty="0" smtClean="0">
                <a:solidFill>
                  <a:schemeClr val="tx2">
                    <a:alpha val="99000"/>
                  </a:schemeClr>
                </a:solidFill>
                <a:latin typeface="Segoe UI Light" pitchFamily="34" charset="0"/>
              </a:rPr>
              <a:t>For </a:t>
            </a:r>
            <a:r>
              <a:rPr lang="en-US" sz="2800" dirty="0">
                <a:solidFill>
                  <a:schemeClr val="tx2">
                    <a:alpha val="99000"/>
                  </a:schemeClr>
                </a:solidFill>
                <a:latin typeface="Segoe UI Light" pitchFamily="34" charset="0"/>
              </a:rPr>
              <a:t>complex helpers that require testing</a:t>
            </a:r>
          </a:p>
        </p:txBody>
      </p:sp>
      <p:sp>
        <p:nvSpPr>
          <p:cNvPr id="10" name="Rectangle 9"/>
          <p:cNvSpPr/>
          <p:nvPr/>
        </p:nvSpPr>
        <p:spPr>
          <a:xfrm>
            <a:off x="8238010" y="1468451"/>
            <a:ext cx="3429000" cy="985037"/>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3200" kern="1200" dirty="0" smtClean="0">
                <a:solidFill>
                  <a:schemeClr val="lt1">
                    <a:alpha val="99000"/>
                  </a:schemeClr>
                </a:solidFill>
              </a:rPr>
              <a:t>Use an assembly </a:t>
            </a:r>
            <a:br>
              <a:rPr lang="en-US" sz="3200" kern="1200" dirty="0" smtClean="0">
                <a:solidFill>
                  <a:schemeClr val="lt1">
                    <a:alpha val="99000"/>
                  </a:schemeClr>
                </a:solidFill>
              </a:rPr>
            </a:br>
            <a:r>
              <a:rPr lang="en-US" sz="3200" kern="1200" dirty="0" smtClean="0">
                <a:solidFill>
                  <a:schemeClr val="lt1">
                    <a:alpha val="99000"/>
                  </a:schemeClr>
                </a:solidFill>
              </a:rPr>
              <a:t>(DLL) (Advanced)</a:t>
            </a:r>
            <a:endParaRPr lang="en-US" sz="3200" kern="1200" dirty="0">
              <a:solidFill>
                <a:schemeClr val="lt1">
                  <a:alpha val="99000"/>
                </a:schemeClr>
              </a:solidFill>
            </a:endParaRPr>
          </a:p>
        </p:txBody>
      </p:sp>
    </p:spTree>
    <p:extLst>
      <p:ext uri="{BB962C8B-B14F-4D97-AF65-F5344CB8AC3E}">
        <p14:creationId xmlns:p14="http://schemas.microsoft.com/office/powerpoint/2010/main" val="48450876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Building Helpers – Inline Syntax</a:t>
            </a:r>
            <a:endParaRPr lang="en-US" dirty="0"/>
          </a:p>
        </p:txBody>
      </p:sp>
      <p:sp>
        <p:nvSpPr>
          <p:cNvPr id="2" name="Content Placeholder 1"/>
          <p:cNvSpPr>
            <a:spLocks noGrp="1"/>
          </p:cNvSpPr>
          <p:nvPr>
            <p:ph type="body" sz="quarter" idx="10"/>
          </p:nvPr>
        </p:nvSpPr>
        <p:spPr/>
        <p:txBody>
          <a:bodyPr/>
          <a:lstStyle/>
          <a:p>
            <a:r>
              <a:rPr lang="en-US" dirty="0" smtClean="0"/>
              <a:t>Use CSHTML</a:t>
            </a:r>
          </a:p>
          <a:p>
            <a:r>
              <a:rPr lang="en-US" dirty="0" smtClean="0"/>
              <a:t>Save in </a:t>
            </a:r>
            <a:r>
              <a:rPr lang="en-US" dirty="0" err="1" smtClean="0"/>
              <a:t>App_Code</a:t>
            </a:r>
            <a:r>
              <a:rPr lang="en-US" dirty="0" smtClean="0"/>
              <a:t> folder</a:t>
            </a:r>
          </a:p>
          <a:p>
            <a:r>
              <a:rPr lang="en-US" dirty="0" smtClean="0"/>
              <a:t>The name of the file is important – it’s used as the class name:</a:t>
            </a:r>
            <a:br>
              <a:rPr lang="en-US" dirty="0" smtClean="0"/>
            </a:br>
            <a:endParaRPr lang="en-US" dirty="0"/>
          </a:p>
        </p:txBody>
      </p:sp>
      <p:pic>
        <p:nvPicPr>
          <p:cNvPr id="4" name="Picture 3"/>
          <p:cNvPicPr/>
          <p:nvPr/>
        </p:nvPicPr>
        <p:blipFill rotWithShape="1">
          <a:blip r:embed="rId3"/>
          <a:srcRect t="35754" r="9309" b="50445"/>
          <a:stretch/>
        </p:blipFill>
        <p:spPr>
          <a:xfrm>
            <a:off x="1107479" y="4191001"/>
            <a:ext cx="4632730" cy="1092124"/>
          </a:xfrm>
          <a:prstGeom prst="rect">
            <a:avLst/>
          </a:prstGeom>
        </p:spPr>
      </p:pic>
      <p:sp>
        <p:nvSpPr>
          <p:cNvPr id="5" name="TextBox 4"/>
          <p:cNvSpPr txBox="1"/>
          <p:nvPr/>
        </p:nvSpPr>
        <p:spPr>
          <a:xfrm>
            <a:off x="3148781" y="5181600"/>
            <a:ext cx="8071256" cy="738664"/>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sz="1400" dirty="0" smtClean="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FacebookSocialPlugins.ShowLoginButton</a:t>
            </a:r>
            <a:r>
              <a:rPr lang="en-US" sz="1400" dirty="0" smtClean="0">
                <a:solidFill>
                  <a:schemeClr val="lt1">
                    <a:alpha val="99000"/>
                  </a:schemeClr>
                </a:solidFill>
                <a:latin typeface="Consolas" pitchFamily="49" charset="0"/>
                <a:cs typeface="Consolas" pitchFamily="49" charset="0"/>
              </a:rPr>
              <a:t>(...);</a:t>
            </a:r>
          </a:p>
          <a:p>
            <a:endParaRPr lang="en-US" sz="1400" dirty="0" smtClean="0">
              <a:solidFill>
                <a:schemeClr val="lt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3122843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Building Helpers – Inline Syntax</a:t>
            </a:r>
            <a:endParaRPr lang="en-US" dirty="0"/>
          </a:p>
        </p:txBody>
      </p:sp>
      <p:sp>
        <p:nvSpPr>
          <p:cNvPr id="2" name="Content Placeholder 1"/>
          <p:cNvSpPr>
            <a:spLocks noGrp="1"/>
          </p:cNvSpPr>
          <p:nvPr>
            <p:ph type="body" sz="quarter" idx="10"/>
          </p:nvPr>
        </p:nvSpPr>
        <p:spPr>
          <a:xfrm>
            <a:off x="519112" y="1447799"/>
            <a:ext cx="4713791" cy="4007251"/>
          </a:xfrm>
        </p:spPr>
        <p:txBody>
          <a:bodyPr numCol="1"/>
          <a:lstStyle/>
          <a:p>
            <a:r>
              <a:rPr lang="en-US" dirty="0" smtClean="0">
                <a:solidFill>
                  <a:schemeClr val="accent2">
                    <a:alpha val="99000"/>
                  </a:schemeClr>
                </a:solidFill>
              </a:rPr>
              <a:t>@helper</a:t>
            </a:r>
          </a:p>
          <a:p>
            <a:pPr lvl="1"/>
            <a:r>
              <a:rPr lang="en-US" sz="2800" dirty="0" smtClean="0">
                <a:latin typeface="Segoe UI Light" pitchFamily="34" charset="0"/>
              </a:rPr>
              <a:t>Easy to create HTML shortcuts</a:t>
            </a:r>
          </a:p>
          <a:p>
            <a:pPr lvl="1"/>
            <a:r>
              <a:rPr lang="en-US" sz="2800" dirty="0" smtClean="0">
                <a:latin typeface="Segoe UI Light" pitchFamily="34" charset="0"/>
              </a:rPr>
              <a:t>Wrap commonly used HTML</a:t>
            </a:r>
            <a:endParaRPr lang="en-US" dirty="0" smtClean="0"/>
          </a:p>
          <a:p>
            <a:endParaRPr lang="en-US" dirty="0" smtClean="0"/>
          </a:p>
          <a:p>
            <a:endParaRPr lang="en-US" dirty="0" smtClean="0"/>
          </a:p>
          <a:p>
            <a:endParaRPr lang="en-US" dirty="0" smtClean="0"/>
          </a:p>
          <a:p>
            <a:endParaRPr lang="en-US" dirty="0" smtClean="0"/>
          </a:p>
        </p:txBody>
      </p:sp>
      <p:sp>
        <p:nvSpPr>
          <p:cNvPr id="7" name="TextBox 6"/>
          <p:cNvSpPr txBox="1"/>
          <p:nvPr/>
        </p:nvSpPr>
        <p:spPr>
          <a:xfrm>
            <a:off x="517525" y="3427491"/>
            <a:ext cx="6888210" cy="1938992"/>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dirty="0" smtClean="0">
              <a:solidFill>
                <a:schemeClr val="lt1">
                  <a:alpha val="99000"/>
                </a:schemeClr>
              </a:solidFill>
              <a:latin typeface="Consolas" pitchFamily="49" charset="0"/>
              <a:cs typeface="Consolas" pitchFamily="49" charset="0"/>
            </a:endParaRPr>
          </a:p>
          <a:p>
            <a:r>
              <a:rPr lang="en-US" dirty="0" smtClean="0">
                <a:solidFill>
                  <a:schemeClr val="lt1">
                    <a:alpha val="99000"/>
                  </a:schemeClr>
                </a:solidFill>
                <a:latin typeface="Consolas" pitchFamily="49" charset="0"/>
                <a:cs typeface="Consolas" pitchFamily="49" charset="0"/>
              </a:rPr>
              <a:t> @helper </a:t>
            </a:r>
            <a:r>
              <a:rPr lang="en-US" dirty="0" err="1" smtClean="0">
                <a:solidFill>
                  <a:schemeClr val="lt1">
                    <a:alpha val="99000"/>
                  </a:schemeClr>
                </a:solidFill>
                <a:latin typeface="Consolas" pitchFamily="49" charset="0"/>
                <a:cs typeface="Consolas" pitchFamily="49" charset="0"/>
              </a:rPr>
              <a:t>HelloWorld</a:t>
            </a:r>
            <a:r>
              <a:rPr lang="en-US" dirty="0" smtClean="0">
                <a:solidFill>
                  <a:schemeClr val="lt1">
                    <a:alpha val="99000"/>
                  </a:schemeClr>
                </a:solidFill>
                <a:latin typeface="Consolas" pitchFamily="49" charset="0"/>
                <a:cs typeface="Consolas" pitchFamily="49" charset="0"/>
              </a:rPr>
              <a:t>(string name = "") {</a:t>
            </a:r>
          </a:p>
          <a:p>
            <a:r>
              <a:rPr lang="en-US" dirty="0" smtClean="0">
                <a:solidFill>
                  <a:schemeClr val="lt1">
                    <a:alpha val="99000"/>
                  </a:schemeClr>
                </a:solidFill>
                <a:latin typeface="Consolas" pitchFamily="49" charset="0"/>
                <a:cs typeface="Consolas" pitchFamily="49" charset="0"/>
              </a:rPr>
              <a:t>    &lt;div&gt;Hello @name&lt;/div&gt;</a:t>
            </a:r>
          </a:p>
          <a:p>
            <a:r>
              <a:rPr lang="en-US" dirty="0" smtClean="0">
                <a:solidFill>
                  <a:schemeClr val="lt1">
                    <a:alpha val="99000"/>
                  </a:schemeClr>
                </a:solidFill>
                <a:latin typeface="Consolas" pitchFamily="49" charset="0"/>
                <a:cs typeface="Consolas" pitchFamily="49" charset="0"/>
              </a:rPr>
              <a:t> }</a:t>
            </a:r>
          </a:p>
          <a:p>
            <a:endParaRPr lang="en-US" dirty="0" smtClean="0">
              <a:solidFill>
                <a:schemeClr val="lt1">
                  <a:alpha val="99000"/>
                </a:schemeClr>
              </a:solidFill>
              <a:latin typeface="Consolas" pitchFamily="49" charset="0"/>
              <a:cs typeface="Consolas" pitchFamily="49" charset="0"/>
            </a:endParaRPr>
          </a:p>
        </p:txBody>
      </p:sp>
      <p:sp>
        <p:nvSpPr>
          <p:cNvPr id="8" name="TextBox 7"/>
          <p:cNvSpPr txBox="1"/>
          <p:nvPr/>
        </p:nvSpPr>
        <p:spPr>
          <a:xfrm>
            <a:off x="6239061" y="4982309"/>
            <a:ext cx="5427949" cy="1631216"/>
          </a:xfrm>
          <a:prstGeom prst="rect">
            <a:avLst/>
          </a:prstGeom>
          <a:solidFill>
            <a:schemeClr val="accent6">
              <a:lumMod val="75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dirty="0" smtClean="0">
              <a:solidFill>
                <a:schemeClr val="lt1">
                  <a:alpha val="99000"/>
                </a:schemeClr>
              </a:solidFill>
              <a:latin typeface="Consolas" pitchFamily="49" charset="0"/>
              <a:cs typeface="Consolas" pitchFamily="49" charset="0"/>
            </a:endParaRPr>
          </a:p>
          <a:p>
            <a:r>
              <a:rPr lang="en-US" dirty="0" smtClean="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@helper </a:t>
            </a:r>
            <a:r>
              <a:rPr lang="en-US" sz="1400" dirty="0" err="1" smtClean="0">
                <a:solidFill>
                  <a:schemeClr val="lt1">
                    <a:alpha val="99000"/>
                  </a:schemeClr>
                </a:solidFill>
                <a:latin typeface="Consolas" pitchFamily="49" charset="0"/>
                <a:cs typeface="Consolas" pitchFamily="49" charset="0"/>
              </a:rPr>
              <a:t>ShowLoginButton</a:t>
            </a:r>
            <a:r>
              <a:rPr lang="en-US" sz="1400" dirty="0" smtClean="0">
                <a:solidFill>
                  <a:schemeClr val="lt1">
                    <a:alpha val="99000"/>
                  </a:schemeClr>
                </a:solidFill>
                <a:latin typeface="Consolas" pitchFamily="49" charset="0"/>
                <a:cs typeface="Consolas" pitchFamily="49" charset="0"/>
              </a:rPr>
              <a:t>(string </a:t>
            </a:r>
            <a:r>
              <a:rPr lang="en-US" sz="1400" dirty="0" err="1" smtClean="0">
                <a:solidFill>
                  <a:schemeClr val="lt1">
                    <a:alpha val="99000"/>
                  </a:schemeClr>
                </a:solidFill>
                <a:latin typeface="Consolas" pitchFamily="49" charset="0"/>
                <a:cs typeface="Consolas" pitchFamily="49" charset="0"/>
              </a:rPr>
              <a:t>buttonText</a:t>
            </a:r>
            <a:r>
              <a:rPr lang="en-US" sz="1400" dirty="0" smtClean="0">
                <a:solidFill>
                  <a:schemeClr val="lt1">
                    <a:alpha val="99000"/>
                  </a:schemeClr>
                </a:solidFill>
                <a:latin typeface="Consolas" pitchFamily="49" charset="0"/>
                <a:cs typeface="Consolas" pitchFamily="49" charset="0"/>
              </a:rPr>
              <a:t> = "") {</a:t>
            </a:r>
          </a:p>
          <a:p>
            <a:r>
              <a:rPr lang="en-US" sz="1400" dirty="0" smtClean="0">
                <a:solidFill>
                  <a:schemeClr val="lt1">
                    <a:alpha val="99000"/>
                  </a:schemeClr>
                </a:solidFill>
                <a:latin typeface="Consolas" pitchFamily="49" charset="0"/>
                <a:cs typeface="Consolas" pitchFamily="49" charset="0"/>
              </a:rPr>
              <a:t>   &lt;</a:t>
            </a:r>
            <a:r>
              <a:rPr lang="en-US" sz="1400" dirty="0" err="1" smtClean="0">
                <a:solidFill>
                  <a:schemeClr val="lt1">
                    <a:alpha val="99000"/>
                  </a:schemeClr>
                </a:solidFill>
                <a:latin typeface="Consolas" pitchFamily="49" charset="0"/>
                <a:cs typeface="Consolas" pitchFamily="49" charset="0"/>
              </a:rPr>
              <a:t>fb:login-button</a:t>
            </a:r>
            <a:r>
              <a:rPr lang="en-US" sz="1400" dirty="0" smtClean="0">
                <a:solidFill>
                  <a:schemeClr val="lt1">
                    <a:alpha val="99000"/>
                  </a:schemeClr>
                </a:solidFill>
                <a:latin typeface="Consolas" pitchFamily="49" charset="0"/>
                <a:cs typeface="Consolas" pitchFamily="49" charset="0"/>
              </a:rPr>
              <a:t>&gt;@</a:t>
            </a:r>
            <a:r>
              <a:rPr lang="en-US" sz="1400" dirty="0" err="1" smtClean="0">
                <a:solidFill>
                  <a:schemeClr val="lt1">
                    <a:alpha val="99000"/>
                  </a:schemeClr>
                </a:solidFill>
                <a:latin typeface="Consolas" pitchFamily="49" charset="0"/>
                <a:cs typeface="Consolas" pitchFamily="49" charset="0"/>
              </a:rPr>
              <a:t>buttonText</a:t>
            </a:r>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fb:login-button</a:t>
            </a:r>
            <a:r>
              <a:rPr lang="en-US" sz="1400" dirty="0" smtClean="0">
                <a:solidFill>
                  <a:schemeClr val="lt1">
                    <a:alpha val="99000"/>
                  </a:schemeClr>
                </a:solidFill>
                <a:latin typeface="Consolas" pitchFamily="49" charset="0"/>
                <a:cs typeface="Consolas" pitchFamily="49" charset="0"/>
              </a:rPr>
              <a:t>&gt;</a:t>
            </a:r>
          </a:p>
          <a:p>
            <a:r>
              <a:rPr lang="en-US" sz="1400" dirty="0" smtClean="0">
                <a:solidFill>
                  <a:schemeClr val="lt1">
                    <a:alpha val="99000"/>
                  </a:schemeClr>
                </a:solidFill>
                <a:latin typeface="Consolas" pitchFamily="49" charset="0"/>
                <a:cs typeface="Consolas" pitchFamily="49" charset="0"/>
              </a:rPr>
              <a:t>  }</a:t>
            </a:r>
          </a:p>
          <a:p>
            <a:endParaRPr lang="en-US" dirty="0" smtClean="0">
              <a:solidFill>
                <a:schemeClr val="lt1">
                  <a:alpha val="99000"/>
                </a:schemeClr>
              </a:solidFill>
              <a:latin typeface="Consolas" pitchFamily="49" charset="0"/>
              <a:cs typeface="Consolas" pitchFamily="49" charset="0"/>
            </a:endParaRPr>
          </a:p>
        </p:txBody>
      </p:sp>
      <p:sp>
        <p:nvSpPr>
          <p:cNvPr id="4" name="Rectangle 3"/>
          <p:cNvSpPr/>
          <p:nvPr/>
        </p:nvSpPr>
        <p:spPr>
          <a:xfrm>
            <a:off x="5574185" y="2024092"/>
            <a:ext cx="6092825" cy="954107"/>
          </a:xfrm>
          <a:prstGeom prst="rect">
            <a:avLst/>
          </a:prstGeom>
        </p:spPr>
        <p:txBody>
          <a:bodyPr>
            <a:spAutoFit/>
          </a:bodyPr>
          <a:lstStyle/>
          <a:p>
            <a:r>
              <a:rPr lang="en-US" sz="2800" spc="-50" dirty="0">
                <a:gradFill>
                  <a:gsLst>
                    <a:gs pos="0">
                      <a:srgbClr val="595959"/>
                    </a:gs>
                    <a:gs pos="86000">
                      <a:srgbClr val="595959"/>
                    </a:gs>
                  </a:gsLst>
                  <a:lin ang="5400000" scaled="0"/>
                </a:gradFill>
                <a:latin typeface="Segoe UI Light" pitchFamily="34" charset="0"/>
              </a:rPr>
              <a:t>Takes parameters</a:t>
            </a:r>
          </a:p>
          <a:p>
            <a:r>
              <a:rPr lang="en-US" sz="2800" spc="-50" dirty="0">
                <a:gradFill>
                  <a:gsLst>
                    <a:gs pos="0">
                      <a:srgbClr val="595959"/>
                    </a:gs>
                    <a:gs pos="86000">
                      <a:srgbClr val="595959"/>
                    </a:gs>
                  </a:gsLst>
                  <a:lin ang="5400000" scaled="0"/>
                </a:gradFill>
                <a:latin typeface="Segoe UI Light" pitchFamily="34" charset="0"/>
              </a:rPr>
              <a:t>Real example: Facebook Social Plugins</a:t>
            </a:r>
          </a:p>
        </p:txBody>
      </p:sp>
    </p:spTree>
    <p:extLst>
      <p:ext uri="{BB962C8B-B14F-4D97-AF65-F5344CB8AC3E}">
        <p14:creationId xmlns:p14="http://schemas.microsoft.com/office/powerpoint/2010/main" val="1753038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WebCamps</a:t>
            </a:r>
            <a:r>
              <a:rPr lang="en-US" dirty="0" smtClean="0"/>
              <a:t> Online</a:t>
            </a:r>
            <a:endParaRPr lang="en-US" dirty="0"/>
          </a:p>
        </p:txBody>
      </p:sp>
      <p:pic>
        <p:nvPicPr>
          <p:cNvPr id="634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48117" y="3625469"/>
            <a:ext cx="2927945" cy="207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eform 13"/>
          <p:cNvSpPr>
            <a:spLocks noEditPoints="1"/>
          </p:cNvSpPr>
          <p:nvPr/>
        </p:nvSpPr>
        <p:spPr bwMode="black">
          <a:xfrm>
            <a:off x="517524" y="1141413"/>
            <a:ext cx="2736613" cy="2330032"/>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2">
              <a:lumMod val="40000"/>
              <a:lumOff val="6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6" name="Rectangle 5"/>
          <p:cNvSpPr/>
          <p:nvPr/>
        </p:nvSpPr>
        <p:spPr>
          <a:xfrm>
            <a:off x="517525" y="3845741"/>
            <a:ext cx="8674308" cy="707886"/>
          </a:xfrm>
          <a:prstGeom prst="rect">
            <a:avLst/>
          </a:prstGeom>
        </p:spPr>
        <p:txBody>
          <a:bodyPr wrap="square">
            <a:spAutoFit/>
          </a:bodyPr>
          <a:lstStyle/>
          <a:p>
            <a:r>
              <a:rPr lang="en-US" sz="4000" spc="-100" dirty="0" smtClean="0">
                <a:solidFill>
                  <a:schemeClr val="accent2">
                    <a:alpha val="99000"/>
                  </a:schemeClr>
                </a:solidFill>
                <a:latin typeface="Segoe UI Light" pitchFamily="34" charset="0"/>
              </a:rPr>
              <a:t>Website:</a:t>
            </a:r>
            <a:r>
              <a:rPr lang="en-US" dirty="0" smtClean="0"/>
              <a:t> </a:t>
            </a:r>
            <a:r>
              <a:rPr lang="en-US" sz="4000" spc="-100" dirty="0" smtClean="0">
                <a:gradFill>
                  <a:gsLst>
                    <a:gs pos="0">
                      <a:srgbClr val="595959"/>
                    </a:gs>
                    <a:gs pos="86000">
                      <a:srgbClr val="595959"/>
                    </a:gs>
                  </a:gsLst>
                  <a:lin ang="5400000" scaled="0"/>
                </a:gradFill>
                <a:latin typeface="Segoe UI Light" pitchFamily="34" charset="0"/>
                <a:hlinkClick r:id="rId3"/>
              </a:rPr>
              <a:t>http</a:t>
            </a:r>
            <a:r>
              <a:rPr lang="en-US" sz="4000" spc="-100" dirty="0">
                <a:gradFill>
                  <a:gsLst>
                    <a:gs pos="0">
                      <a:srgbClr val="595959"/>
                    </a:gs>
                    <a:gs pos="86000">
                      <a:srgbClr val="595959"/>
                    </a:gs>
                  </a:gsLst>
                  <a:lin ang="5400000" scaled="0"/>
                </a:gradFill>
                <a:latin typeface="Segoe UI Light" pitchFamily="34" charset="0"/>
                <a:hlinkClick r:id="rId3"/>
              </a:rPr>
              <a:t>://www.devcamps.ms/web</a:t>
            </a:r>
            <a:endParaRPr lang="en-US" sz="4000" spc="-100" dirty="0">
              <a:gradFill>
                <a:gsLst>
                  <a:gs pos="0">
                    <a:srgbClr val="595959"/>
                  </a:gs>
                  <a:gs pos="86000">
                    <a:srgbClr val="595959"/>
                  </a:gs>
                </a:gsLst>
                <a:lin ang="5400000" scaled="0"/>
              </a:gradFill>
              <a:latin typeface="Segoe UI Light" pitchFamily="34" charset="0"/>
            </a:endParaRPr>
          </a:p>
        </p:txBody>
      </p:sp>
      <p:sp>
        <p:nvSpPr>
          <p:cNvPr id="8" name="Rectangle 7"/>
          <p:cNvSpPr/>
          <p:nvPr/>
        </p:nvSpPr>
        <p:spPr>
          <a:xfrm>
            <a:off x="517524" y="4926549"/>
            <a:ext cx="11158537" cy="1323439"/>
          </a:xfrm>
          <a:prstGeom prst="rect">
            <a:avLst/>
          </a:prstGeom>
        </p:spPr>
        <p:txBody>
          <a:bodyPr wrap="square">
            <a:spAutoFit/>
          </a:bodyPr>
          <a:lstStyle/>
          <a:p>
            <a:pPr fontAlgn="base"/>
            <a:r>
              <a:rPr lang="en-US" sz="4000" spc="-100" dirty="0" smtClean="0">
                <a:solidFill>
                  <a:schemeClr val="accent2">
                    <a:alpha val="99000"/>
                  </a:schemeClr>
                </a:solidFill>
                <a:latin typeface="Segoe UI Light" pitchFamily="34" charset="0"/>
              </a:rPr>
              <a:t>What are web camps?</a:t>
            </a:r>
          </a:p>
          <a:p>
            <a:pPr fontAlgn="base"/>
            <a:r>
              <a:rPr lang="en-US" sz="2000" spc="-100" dirty="0" smtClean="0">
                <a:gradFill>
                  <a:gsLst>
                    <a:gs pos="0">
                      <a:srgbClr val="595959"/>
                    </a:gs>
                    <a:gs pos="86000">
                      <a:srgbClr val="595959"/>
                    </a:gs>
                  </a:gsLst>
                  <a:lin ang="5400000" scaled="0"/>
                </a:gradFill>
                <a:latin typeface="Segoe UI Light" pitchFamily="34" charset="0"/>
              </a:rPr>
              <a:t>Web </a:t>
            </a:r>
            <a:r>
              <a:rPr lang="en-US" sz="2000" spc="-100" dirty="0">
                <a:gradFill>
                  <a:gsLst>
                    <a:gs pos="0">
                      <a:srgbClr val="595959"/>
                    </a:gs>
                    <a:gs pos="86000">
                      <a:srgbClr val="595959"/>
                    </a:gs>
                  </a:gsLst>
                  <a:lin ang="5400000" scaled="0"/>
                </a:gradFill>
                <a:latin typeface="Segoe UI Light" pitchFamily="34" charset="0"/>
              </a:rPr>
              <a:t>Developer Camps are free, fun, no-fluff events for developers, by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You </a:t>
            </a:r>
            <a:r>
              <a:rPr lang="en-US" sz="2000" spc="-100" dirty="0">
                <a:gradFill>
                  <a:gsLst>
                    <a:gs pos="0">
                      <a:srgbClr val="595959"/>
                    </a:gs>
                    <a:gs pos="86000">
                      <a:srgbClr val="595959"/>
                    </a:gs>
                  </a:gsLst>
                  <a:lin ang="5400000" scaled="0"/>
                </a:gradFill>
                <a:latin typeface="Segoe UI Light" pitchFamily="34" charset="0"/>
              </a:rPr>
              <a:t>learn </a:t>
            </a:r>
            <a:r>
              <a:rPr lang="en-US" sz="2000" spc="-100" dirty="0" smtClean="0">
                <a:gradFill>
                  <a:gsLst>
                    <a:gs pos="0">
                      <a:srgbClr val="595959"/>
                    </a:gs>
                    <a:gs pos="86000">
                      <a:srgbClr val="595959"/>
                    </a:gs>
                  </a:gsLst>
                  <a:lin ang="5400000" scaled="0"/>
                </a:gradFill>
                <a:latin typeface="Segoe UI Light" pitchFamily="34" charset="0"/>
              </a:rPr>
              <a:t>from </a:t>
            </a:r>
            <a:r>
              <a:rPr lang="en-US" sz="2000" spc="-100" dirty="0">
                <a:gradFill>
                  <a:gsLst>
                    <a:gs pos="0">
                      <a:srgbClr val="595959"/>
                    </a:gs>
                    <a:gs pos="86000">
                      <a:srgbClr val="595959"/>
                    </a:gs>
                  </a:gsLst>
                  <a:lin ang="5400000" scaled="0"/>
                </a:gradFill>
                <a:latin typeface="Segoe UI Light" pitchFamily="34" charset="0"/>
              </a:rPr>
              <a:t>experts in a low-key, interactive way and then get hands-on time to apply what you’ve learned.</a:t>
            </a:r>
          </a:p>
        </p:txBody>
      </p:sp>
      <p:sp>
        <p:nvSpPr>
          <p:cNvPr id="5" name="Text Placeholder 4"/>
          <p:cNvSpPr>
            <a:spLocks noGrp="1"/>
          </p:cNvSpPr>
          <p:nvPr>
            <p:ph type="body" sz="quarter" idx="10"/>
          </p:nvPr>
        </p:nvSpPr>
        <p:spPr>
          <a:xfrm>
            <a:off x="3490041" y="1141413"/>
            <a:ext cx="8186022" cy="2331407"/>
          </a:xfrm>
        </p:spPr>
        <p:txBody>
          <a:bodyPr/>
          <a:lstStyle/>
          <a:p>
            <a:r>
              <a:rPr lang="en-US" dirty="0" smtClean="0">
                <a:solidFill>
                  <a:schemeClr val="accent2">
                    <a:alpha val="99000"/>
                  </a:schemeClr>
                </a:solidFill>
              </a:rPr>
              <a:t>Twitter: </a:t>
            </a:r>
            <a:r>
              <a:rPr lang="en-US" dirty="0" smtClean="0"/>
              <a:t/>
            </a:r>
            <a:br>
              <a:rPr lang="en-US" dirty="0" smtClean="0"/>
            </a:br>
            <a:r>
              <a:rPr lang="en-US" dirty="0" smtClean="0"/>
              <a:t>Follow </a:t>
            </a:r>
            <a:r>
              <a:rPr lang="en-US" dirty="0"/>
              <a:t>@</a:t>
            </a:r>
            <a:r>
              <a:rPr lang="en-US" dirty="0" err="1" smtClean="0"/>
              <a:t>webcamps</a:t>
            </a:r>
            <a:r>
              <a:rPr lang="en-US" dirty="0" smtClean="0"/>
              <a:t/>
            </a:r>
            <a:br>
              <a:rPr lang="en-US" dirty="0" smtClean="0"/>
            </a:br>
            <a:r>
              <a:rPr lang="en-US" dirty="0" err="1"/>
              <a:t>Hashtag</a:t>
            </a:r>
            <a:r>
              <a:rPr lang="en-US" dirty="0"/>
              <a:t> #</a:t>
            </a:r>
            <a:r>
              <a:rPr lang="en-US" dirty="0" err="1" smtClean="0"/>
              <a:t>webcamps</a:t>
            </a:r>
            <a:endParaRPr lang="en-US" dirty="0" smtClean="0"/>
          </a:p>
          <a:p>
            <a:r>
              <a:rPr lang="en-US" dirty="0" smtClean="0"/>
              <a:t>INPUT SPEAKER NAME/HANDLE HERE</a:t>
            </a:r>
          </a:p>
        </p:txBody>
      </p:sp>
    </p:spTree>
    <p:extLst>
      <p:ext uri="{BB962C8B-B14F-4D97-AF65-F5344CB8AC3E}">
        <p14:creationId xmlns:p14="http://schemas.microsoft.com/office/powerpoint/2010/main" val="68453676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Building Helpers </a:t>
            </a:r>
            <a:r>
              <a:rPr lang="en-US" dirty="0" smtClean="0"/>
              <a:t>– Inline Syntax</a:t>
            </a:r>
            <a:endParaRPr lang="en-US" dirty="0"/>
          </a:p>
        </p:txBody>
      </p:sp>
      <p:sp>
        <p:nvSpPr>
          <p:cNvPr id="2" name="Content Placeholder 1"/>
          <p:cNvSpPr>
            <a:spLocks noGrp="1"/>
          </p:cNvSpPr>
          <p:nvPr>
            <p:ph type="body" sz="quarter" idx="10"/>
          </p:nvPr>
        </p:nvSpPr>
        <p:spPr>
          <a:xfrm>
            <a:off x="519112" y="1447799"/>
            <a:ext cx="11149013" cy="2109808"/>
          </a:xfrm>
        </p:spPr>
        <p:txBody>
          <a:bodyPr/>
          <a:lstStyle/>
          <a:p>
            <a:r>
              <a:rPr lang="en-US" dirty="0" smtClean="0">
                <a:solidFill>
                  <a:schemeClr val="accent2">
                    <a:alpha val="99000"/>
                  </a:schemeClr>
                </a:solidFill>
              </a:rPr>
              <a:t>@function</a:t>
            </a:r>
          </a:p>
          <a:p>
            <a:pPr lvl="1"/>
            <a:r>
              <a:rPr lang="en-US" sz="2800" dirty="0" smtClean="0">
                <a:latin typeface="Segoe UI Light" pitchFamily="34" charset="0"/>
              </a:rPr>
              <a:t>Return values from your helpers</a:t>
            </a:r>
          </a:p>
          <a:p>
            <a:pPr lvl="1"/>
            <a:r>
              <a:rPr lang="en-US" sz="2800" dirty="0" smtClean="0">
                <a:latin typeface="Segoe UI Light" pitchFamily="34" charset="0"/>
              </a:rPr>
              <a:t>Good for wrapping complex APIs </a:t>
            </a:r>
          </a:p>
          <a:p>
            <a:pPr lvl="1"/>
            <a:r>
              <a:rPr lang="en-US" sz="2800" dirty="0" smtClean="0">
                <a:latin typeface="Segoe UI Light" pitchFamily="34" charset="0"/>
              </a:rPr>
              <a:t>See the Twitter Helper for examples</a:t>
            </a:r>
          </a:p>
          <a:p>
            <a:pPr lvl="1"/>
            <a:endParaRPr lang="en-US" dirty="0">
              <a:latin typeface="Segoe UI Light" pitchFamily="34" charset="0"/>
            </a:endParaRPr>
          </a:p>
        </p:txBody>
      </p:sp>
      <p:sp>
        <p:nvSpPr>
          <p:cNvPr id="4" name="TextBox 3"/>
          <p:cNvSpPr txBox="1"/>
          <p:nvPr/>
        </p:nvSpPr>
        <p:spPr>
          <a:xfrm>
            <a:off x="517525" y="3561756"/>
            <a:ext cx="9852634" cy="2677656"/>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dirty="0" smtClean="0">
              <a:solidFill>
                <a:schemeClr val="lt1">
                  <a:alpha val="99000"/>
                </a:schemeClr>
              </a:solidFill>
              <a:latin typeface="Consolas" pitchFamily="49" charset="0"/>
              <a:cs typeface="Consolas" pitchFamily="49" charset="0"/>
            </a:endParaRPr>
          </a:p>
          <a:p>
            <a:r>
              <a:rPr lang="en-US" dirty="0" smtClean="0">
                <a:solidFill>
                  <a:schemeClr val="lt1">
                    <a:alpha val="99000"/>
                  </a:schemeClr>
                </a:solidFill>
                <a:latin typeface="Consolas" pitchFamily="49" charset="0"/>
                <a:cs typeface="Consolas" pitchFamily="49" charset="0"/>
              </a:rPr>
              <a:t> @functions {</a:t>
            </a:r>
          </a:p>
          <a:p>
            <a:r>
              <a:rPr lang="en-US" dirty="0">
                <a:solidFill>
                  <a:schemeClr val="lt1">
                    <a:alpha val="99000"/>
                  </a:schemeClr>
                </a:solidFill>
                <a:latin typeface="Consolas" pitchFamily="49" charset="0"/>
                <a:cs typeface="Consolas" pitchFamily="49" charset="0"/>
              </a:rPr>
              <a:t>	</a:t>
            </a:r>
            <a:r>
              <a:rPr lang="en-US" dirty="0" smtClean="0">
                <a:solidFill>
                  <a:schemeClr val="lt1">
                    <a:alpha val="99000"/>
                  </a:schemeClr>
                </a:solidFill>
                <a:latin typeface="Consolas" pitchFamily="49" charset="0"/>
                <a:cs typeface="Consolas" pitchFamily="49" charset="0"/>
              </a:rPr>
              <a:t>public static string </a:t>
            </a:r>
            <a:r>
              <a:rPr lang="en-US" dirty="0" err="1" smtClean="0">
                <a:solidFill>
                  <a:schemeClr val="lt1">
                    <a:alpha val="99000"/>
                  </a:schemeClr>
                </a:solidFill>
                <a:latin typeface="Consolas" pitchFamily="49" charset="0"/>
                <a:cs typeface="Consolas" pitchFamily="49" charset="0"/>
              </a:rPr>
              <a:t>SayHello</a:t>
            </a:r>
            <a:r>
              <a:rPr lang="en-US" dirty="0" smtClean="0">
                <a:solidFill>
                  <a:schemeClr val="lt1">
                    <a:alpha val="99000"/>
                  </a:schemeClr>
                </a:solidFill>
                <a:latin typeface="Consolas" pitchFamily="49" charset="0"/>
                <a:cs typeface="Consolas" pitchFamily="49" charset="0"/>
              </a:rPr>
              <a:t>(string name) {</a:t>
            </a:r>
          </a:p>
          <a:p>
            <a:r>
              <a:rPr lang="en-US" dirty="0">
                <a:solidFill>
                  <a:schemeClr val="lt1">
                    <a:alpha val="99000"/>
                  </a:schemeClr>
                </a:solidFill>
                <a:latin typeface="Consolas" pitchFamily="49" charset="0"/>
                <a:cs typeface="Consolas" pitchFamily="49" charset="0"/>
              </a:rPr>
              <a:t>	</a:t>
            </a:r>
            <a:r>
              <a:rPr lang="en-US" dirty="0" smtClean="0">
                <a:solidFill>
                  <a:schemeClr val="lt1">
                    <a:alpha val="99000"/>
                  </a:schemeClr>
                </a:solidFill>
                <a:latin typeface="Consolas" pitchFamily="49" charset="0"/>
                <a:cs typeface="Consolas" pitchFamily="49" charset="0"/>
              </a:rPr>
              <a:t>	return “Hello ” + name;</a:t>
            </a:r>
          </a:p>
          <a:p>
            <a:r>
              <a:rPr lang="en-US" dirty="0">
                <a:solidFill>
                  <a:schemeClr val="lt1">
                    <a:alpha val="99000"/>
                  </a:schemeClr>
                </a:solidFill>
                <a:latin typeface="Consolas" pitchFamily="49" charset="0"/>
                <a:cs typeface="Consolas" pitchFamily="49" charset="0"/>
              </a:rPr>
              <a:t>	</a:t>
            </a:r>
            <a:r>
              <a:rPr lang="en-US" dirty="0" smtClean="0">
                <a:solidFill>
                  <a:schemeClr val="lt1">
                    <a:alpha val="99000"/>
                  </a:schemeClr>
                </a:solidFill>
                <a:latin typeface="Consolas" pitchFamily="49" charset="0"/>
                <a:cs typeface="Consolas" pitchFamily="49" charset="0"/>
              </a:rPr>
              <a:t>}</a:t>
            </a:r>
          </a:p>
          <a:p>
            <a:r>
              <a:rPr lang="en-US" dirty="0" smtClean="0">
                <a:solidFill>
                  <a:schemeClr val="lt1">
                    <a:alpha val="99000"/>
                  </a:schemeClr>
                </a:solidFill>
                <a:latin typeface="Consolas" pitchFamily="49" charset="0"/>
                <a:cs typeface="Consolas" pitchFamily="49" charset="0"/>
              </a:rPr>
              <a:t> }</a:t>
            </a:r>
          </a:p>
          <a:p>
            <a:endParaRPr lang="en-US" dirty="0" smtClean="0">
              <a:solidFill>
                <a:schemeClr val="lt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1745192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Building Helpers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368907514"/>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022475" y="2082230"/>
            <a:ext cx="554965" cy="2919279"/>
            <a:chOff x="5950916" y="1398444"/>
            <a:chExt cx="554965" cy="2919279"/>
          </a:xfrm>
        </p:grpSpPr>
        <p:sp>
          <p:nvSpPr>
            <p:cNvPr id="11" name="24-Point Star 10"/>
            <p:cNvSpPr/>
            <p:nvPr/>
          </p:nvSpPr>
          <p:spPr bwMode="auto">
            <a:xfrm>
              <a:off x="5960633" y="3785493"/>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5" name="24-Point Star 14"/>
            <p:cNvSpPr/>
            <p:nvPr/>
          </p:nvSpPr>
          <p:spPr bwMode="auto">
            <a:xfrm>
              <a:off x="5950916" y="139844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6" name="24-Point Star 15"/>
            <p:cNvSpPr/>
            <p:nvPr/>
          </p:nvSpPr>
          <p:spPr bwMode="auto">
            <a:xfrm>
              <a:off x="5950916" y="187585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7" name="24-Point Star 16"/>
            <p:cNvSpPr/>
            <p:nvPr/>
          </p:nvSpPr>
          <p:spPr bwMode="auto">
            <a:xfrm>
              <a:off x="5950916" y="235326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8" name="24-Point Star 17"/>
            <p:cNvSpPr/>
            <p:nvPr/>
          </p:nvSpPr>
          <p:spPr bwMode="auto">
            <a:xfrm>
              <a:off x="5950916" y="283067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9" name="24-Point Star 18"/>
            <p:cNvSpPr/>
            <p:nvPr/>
          </p:nvSpPr>
          <p:spPr bwMode="auto">
            <a:xfrm>
              <a:off x="5957071" y="330808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grpSp>
        <p:nvGrpSpPr>
          <p:cNvPr id="5" name="Group 4"/>
          <p:cNvGrpSpPr/>
          <p:nvPr/>
        </p:nvGrpSpPr>
        <p:grpSpPr>
          <a:xfrm>
            <a:off x="324546" y="2114034"/>
            <a:ext cx="551403" cy="2387049"/>
            <a:chOff x="324546" y="1398444"/>
            <a:chExt cx="551403" cy="2387049"/>
          </a:xfrm>
        </p:grpSpPr>
        <p:sp>
          <p:nvSpPr>
            <p:cNvPr id="7" name="24-Point Star 6"/>
            <p:cNvSpPr/>
            <p:nvPr/>
          </p:nvSpPr>
          <p:spPr bwMode="auto">
            <a:xfrm>
              <a:off x="324546" y="139844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8" name="24-Point Star 7"/>
            <p:cNvSpPr/>
            <p:nvPr/>
          </p:nvSpPr>
          <p:spPr bwMode="auto">
            <a:xfrm>
              <a:off x="324546" y="1862149"/>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9" name="24-Point Star 8"/>
            <p:cNvSpPr/>
            <p:nvPr/>
          </p:nvSpPr>
          <p:spPr bwMode="auto">
            <a:xfrm>
              <a:off x="324546" y="232585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0" name="24-Point Star 9"/>
            <p:cNvSpPr/>
            <p:nvPr/>
          </p:nvSpPr>
          <p:spPr bwMode="auto">
            <a:xfrm>
              <a:off x="324546" y="2789559"/>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2" name="24-Point Star 11"/>
            <p:cNvSpPr/>
            <p:nvPr/>
          </p:nvSpPr>
          <p:spPr bwMode="auto">
            <a:xfrm>
              <a:off x="330701" y="3253263"/>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2" name="Title 1"/>
          <p:cNvSpPr>
            <a:spLocks noGrp="1"/>
          </p:cNvSpPr>
          <p:nvPr>
            <p:ph type="title"/>
          </p:nvPr>
        </p:nvSpPr>
        <p:spPr>
          <a:xfrm>
            <a:off x="324545" y="228600"/>
            <a:ext cx="11546752" cy="1495794"/>
          </a:xfrm>
        </p:spPr>
        <p:txBody>
          <a:bodyPr/>
          <a:lstStyle/>
          <a:p>
            <a:r>
              <a:rPr lang="en-US" dirty="0" smtClean="0"/>
              <a:t>Recap: Top </a:t>
            </a:r>
            <a:r>
              <a:rPr lang="en-US" strike="sngStrike" dirty="0" smtClean="0"/>
              <a:t>10</a:t>
            </a:r>
            <a:r>
              <a:rPr lang="en-US" dirty="0" smtClean="0"/>
              <a:t> 11 Things You Just Learned about </a:t>
            </a:r>
            <a:r>
              <a:rPr lang="en-US" dirty="0" err="1" smtClean="0"/>
              <a:t>WebMatrix</a:t>
            </a:r>
            <a:r>
              <a:rPr lang="en-US" dirty="0" smtClean="0"/>
              <a:t> 2</a:t>
            </a:r>
            <a:endParaRPr lang="en-US" dirty="0"/>
          </a:p>
        </p:txBody>
      </p:sp>
      <p:sp>
        <p:nvSpPr>
          <p:cNvPr id="3" name="Content Placeholder 2"/>
          <p:cNvSpPr>
            <a:spLocks noGrp="1"/>
          </p:cNvSpPr>
          <p:nvPr>
            <p:ph sz="half" idx="1"/>
          </p:nvPr>
        </p:nvSpPr>
        <p:spPr>
          <a:xfrm>
            <a:off x="519113" y="2163390"/>
            <a:ext cx="5486400" cy="2671501"/>
          </a:xfrm>
        </p:spPr>
        <p:txBody>
          <a:bodyPr/>
          <a:lstStyle/>
          <a:p>
            <a:pPr marL="514350" indent="-514350">
              <a:buClr>
                <a:schemeClr val="bg1"/>
              </a:buClr>
              <a:buSzPct val="70000"/>
              <a:buFont typeface="+mj-lt"/>
              <a:buAutoNum type="arabicPeriod"/>
            </a:pPr>
            <a:r>
              <a:rPr lang="en-US" sz="2800" dirty="0" err="1" smtClean="0"/>
              <a:t>WebMatrix</a:t>
            </a:r>
            <a:r>
              <a:rPr lang="en-US" sz="2800" dirty="0" smtClean="0"/>
              <a:t> gives you options</a:t>
            </a:r>
          </a:p>
          <a:p>
            <a:pPr marL="514350" indent="-514350">
              <a:buClr>
                <a:schemeClr val="bg1"/>
              </a:buClr>
              <a:buFont typeface="+mj-lt"/>
              <a:buAutoNum type="arabicPeriod"/>
            </a:pPr>
            <a:r>
              <a:rPr lang="en-US" sz="2800" dirty="0"/>
              <a:t>Code Completion</a:t>
            </a:r>
          </a:p>
          <a:p>
            <a:pPr marL="514350" indent="-514350">
              <a:buClr>
                <a:schemeClr val="bg1"/>
              </a:buClr>
              <a:buFont typeface="+mj-lt"/>
              <a:buAutoNum type="arabicPeriod"/>
            </a:pPr>
            <a:r>
              <a:rPr lang="en-US" sz="2800" dirty="0"/>
              <a:t>Data Management</a:t>
            </a:r>
          </a:p>
          <a:p>
            <a:pPr marL="514350" indent="-514350">
              <a:buClr>
                <a:schemeClr val="bg1"/>
              </a:buClr>
              <a:buFont typeface="+mj-lt"/>
              <a:buAutoNum type="arabicPeriod"/>
            </a:pPr>
            <a:r>
              <a:rPr lang="en-US" sz="2800" dirty="0" err="1"/>
              <a:t>WebGrid</a:t>
            </a:r>
            <a:endParaRPr lang="en-US" sz="2800" dirty="0"/>
          </a:p>
          <a:p>
            <a:pPr marL="514350" indent="-514350">
              <a:buClr>
                <a:schemeClr val="bg1"/>
              </a:buClr>
              <a:buFont typeface="+mj-lt"/>
              <a:buAutoNum type="arabicPeriod"/>
            </a:pPr>
            <a:r>
              <a:rPr lang="en-US" sz="2800" dirty="0"/>
              <a:t>Razor tools for a consistent look</a:t>
            </a:r>
          </a:p>
        </p:txBody>
      </p:sp>
      <p:sp>
        <p:nvSpPr>
          <p:cNvPr id="4" name="Content Placeholder 3"/>
          <p:cNvSpPr>
            <a:spLocks noGrp="1"/>
          </p:cNvSpPr>
          <p:nvPr>
            <p:ph sz="half" idx="2"/>
          </p:nvPr>
        </p:nvSpPr>
        <p:spPr>
          <a:xfrm>
            <a:off x="6181725" y="2163390"/>
            <a:ext cx="5486400" cy="2757678"/>
          </a:xfrm>
        </p:spPr>
        <p:txBody>
          <a:bodyPr/>
          <a:lstStyle/>
          <a:p>
            <a:pPr marL="514350" indent="-514350">
              <a:buClr>
                <a:schemeClr val="bg1"/>
              </a:buClr>
              <a:buFont typeface="+mj-lt"/>
              <a:buAutoNum type="arabicPeriod" startAt="6"/>
            </a:pPr>
            <a:r>
              <a:rPr lang="en-US" sz="2800" dirty="0" smtClean="0"/>
              <a:t>Built-in helpers</a:t>
            </a:r>
          </a:p>
          <a:p>
            <a:pPr marL="514350" indent="-514350">
              <a:buClr>
                <a:schemeClr val="bg1"/>
              </a:buClr>
              <a:buFont typeface="+mj-lt"/>
              <a:buAutoNum type="arabicPeriod" startAt="6"/>
            </a:pPr>
            <a:r>
              <a:rPr lang="en-US" sz="2800" dirty="0" smtClean="0"/>
              <a:t>Package Manager</a:t>
            </a:r>
          </a:p>
          <a:p>
            <a:pPr marL="514350" indent="-514350">
              <a:buClr>
                <a:schemeClr val="bg1"/>
              </a:buClr>
              <a:buFont typeface="+mj-lt"/>
              <a:buAutoNum type="arabicPeriod" startAt="6"/>
            </a:pPr>
            <a:r>
              <a:rPr lang="en-US" sz="2800" dirty="0" smtClean="0"/>
              <a:t>Social Site Integration</a:t>
            </a:r>
          </a:p>
          <a:p>
            <a:pPr marL="514350" indent="-514350">
              <a:buClr>
                <a:schemeClr val="bg1"/>
              </a:buClr>
              <a:buFont typeface="+mj-lt"/>
              <a:buAutoNum type="arabicPeriod" startAt="6"/>
            </a:pPr>
            <a:r>
              <a:rPr lang="en-US" sz="2800" dirty="0" smtClean="0"/>
              <a:t>Easy Membership &amp; Security</a:t>
            </a:r>
          </a:p>
          <a:p>
            <a:pPr marL="514350" indent="-514350">
              <a:buClr>
                <a:schemeClr val="bg1"/>
              </a:buClr>
              <a:buFont typeface="+mj-lt"/>
              <a:buAutoNum type="arabicPeriod" startAt="6"/>
            </a:pPr>
            <a:r>
              <a:rPr lang="en-US" sz="2800" dirty="0" smtClean="0"/>
              <a:t>Routing</a:t>
            </a:r>
          </a:p>
          <a:p>
            <a:pPr marL="514350" indent="-514350">
              <a:buClr>
                <a:schemeClr val="bg1"/>
              </a:buClr>
              <a:buFont typeface="+mj-lt"/>
              <a:buAutoNum type="arabicPeriod" startAt="6"/>
            </a:pPr>
            <a:r>
              <a:rPr lang="en-US" sz="2800" dirty="0" smtClean="0"/>
              <a:t>Built your own helpers</a:t>
            </a:r>
            <a:endParaRPr lang="en-US" sz="2800" dirty="0"/>
          </a:p>
        </p:txBody>
      </p:sp>
    </p:spTree>
    <p:extLst>
      <p:ext uri="{BB962C8B-B14F-4D97-AF65-F5344CB8AC3E}">
        <p14:creationId xmlns:p14="http://schemas.microsoft.com/office/powerpoint/2010/main" val="208742817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Get This Content, and More</a:t>
            </a:r>
            <a:endParaRPr lang="en-US" dirty="0"/>
          </a:p>
        </p:txBody>
      </p:sp>
      <p:sp>
        <p:nvSpPr>
          <p:cNvPr id="2" name="Content Placeholder 1"/>
          <p:cNvSpPr>
            <a:spLocks noGrp="1"/>
          </p:cNvSpPr>
          <p:nvPr>
            <p:ph type="body" sz="quarter" idx="10"/>
          </p:nvPr>
        </p:nvSpPr>
        <p:spPr>
          <a:xfrm>
            <a:off x="519112" y="1447799"/>
            <a:ext cx="11149013" cy="1892826"/>
          </a:xfrm>
        </p:spPr>
        <p:txBody>
          <a:bodyPr/>
          <a:lstStyle/>
          <a:p>
            <a:r>
              <a:rPr lang="en-US" dirty="0" smtClean="0"/>
              <a:t>www.webcamps.ms</a:t>
            </a:r>
          </a:p>
          <a:p>
            <a:r>
              <a:rPr lang="en-US" dirty="0" smtClean="0"/>
              <a:t>www.asp.net/webmatrix</a:t>
            </a:r>
          </a:p>
          <a:p>
            <a:r>
              <a:rPr lang="en-US" dirty="0" smtClean="0"/>
              <a:t>www.microsoft.com/web/webmatrix </a:t>
            </a:r>
            <a:endParaRPr lang="en-US" dirty="0"/>
          </a:p>
        </p:txBody>
      </p:sp>
      <p:sp>
        <p:nvSpPr>
          <p:cNvPr id="4" name="Rectangle 3"/>
          <p:cNvSpPr/>
          <p:nvPr/>
        </p:nvSpPr>
        <p:spPr bwMode="auto">
          <a:xfrm rot="5400000">
            <a:off x="4792422" y="-1146416"/>
            <a:ext cx="2603981" cy="121888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 name="Group 6"/>
          <p:cNvGrpSpPr/>
          <p:nvPr/>
        </p:nvGrpSpPr>
        <p:grpSpPr bwMode="black">
          <a:xfrm>
            <a:off x="519112" y="3966724"/>
            <a:ext cx="3223775" cy="1941352"/>
            <a:chOff x="863600" y="2393157"/>
            <a:chExt cx="876300" cy="527844"/>
          </a:xfrm>
          <a:solidFill>
            <a:schemeClr val="tx1"/>
          </a:solidFill>
        </p:grpSpPr>
        <p:sp>
          <p:nvSpPr>
            <p:cNvPr id="8" name="Freeform 7"/>
            <p:cNvSpPr>
              <a:spLocks noEditPoints="1"/>
            </p:cNvSpPr>
            <p:nvPr/>
          </p:nvSpPr>
          <p:spPr bwMode="black">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9" name="Freeform 88"/>
            <p:cNvSpPr>
              <a:spLocks noEditPoints="1"/>
            </p:cNvSpPr>
            <p:nvPr/>
          </p:nvSpPr>
          <p:spPr bwMode="black">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grpSp>
      <p:sp>
        <p:nvSpPr>
          <p:cNvPr id="11" name="Freeform 7"/>
          <p:cNvSpPr>
            <a:spLocks noChangeAspect="1" noEditPoints="1"/>
          </p:cNvSpPr>
          <p:nvPr/>
        </p:nvSpPr>
        <p:spPr bwMode="black">
          <a:xfrm>
            <a:off x="8535727" y="3926440"/>
            <a:ext cx="3132398" cy="1978596"/>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6" name="Freeform 20"/>
          <p:cNvSpPr>
            <a:spLocks noEditPoints="1"/>
          </p:cNvSpPr>
          <p:nvPr/>
        </p:nvSpPr>
        <p:spPr bwMode="black">
          <a:xfrm>
            <a:off x="4032976" y="4562947"/>
            <a:ext cx="1934780" cy="1345129"/>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305" tIns="41153" rIns="82305" bIns="41153" numCol="1" anchor="t" anchorCtr="0" compatLnSpc="1">
            <a:prstTxWarp prst="textNoShape">
              <a:avLst/>
            </a:prstTxWarp>
          </a:bodyPr>
          <a:lstStyle/>
          <a:p>
            <a:endParaRPr lang="en-US" sz="900" dirty="0">
              <a:solidFill>
                <a:srgbClr val="FFFFFF"/>
              </a:solidFill>
            </a:endParaRPr>
          </a:p>
        </p:txBody>
      </p:sp>
      <p:sp>
        <p:nvSpPr>
          <p:cNvPr id="17" name="Freeform 5"/>
          <p:cNvSpPr>
            <a:spLocks noEditPoints="1"/>
          </p:cNvSpPr>
          <p:nvPr/>
        </p:nvSpPr>
        <p:spPr bwMode="auto">
          <a:xfrm>
            <a:off x="6257845" y="5033727"/>
            <a:ext cx="458174" cy="874349"/>
          </a:xfrm>
          <a:custGeom>
            <a:avLst/>
            <a:gdLst>
              <a:gd name="T0" fmla="*/ 54 w 58"/>
              <a:gd name="T1" fmla="*/ 0 h 111"/>
              <a:gd name="T2" fmla="*/ 4 w 58"/>
              <a:gd name="T3" fmla="*/ 0 h 111"/>
              <a:gd name="T4" fmla="*/ 0 w 58"/>
              <a:gd name="T5" fmla="*/ 4 h 111"/>
              <a:gd name="T6" fmla="*/ 0 w 58"/>
              <a:gd name="T7" fmla="*/ 107 h 111"/>
              <a:gd name="T8" fmla="*/ 4 w 58"/>
              <a:gd name="T9" fmla="*/ 111 h 111"/>
              <a:gd name="T10" fmla="*/ 54 w 58"/>
              <a:gd name="T11" fmla="*/ 111 h 111"/>
              <a:gd name="T12" fmla="*/ 58 w 58"/>
              <a:gd name="T13" fmla="*/ 107 h 111"/>
              <a:gd name="T14" fmla="*/ 58 w 58"/>
              <a:gd name="T15" fmla="*/ 4 h 111"/>
              <a:gd name="T16" fmla="*/ 54 w 58"/>
              <a:gd name="T17" fmla="*/ 0 h 111"/>
              <a:gd name="T18" fmla="*/ 16 w 58"/>
              <a:gd name="T19" fmla="*/ 102 h 111"/>
              <a:gd name="T20" fmla="*/ 11 w 58"/>
              <a:gd name="T21" fmla="*/ 102 h 111"/>
              <a:gd name="T22" fmla="*/ 13 w 58"/>
              <a:gd name="T23" fmla="*/ 104 h 111"/>
              <a:gd name="T24" fmla="*/ 12 w 58"/>
              <a:gd name="T25" fmla="*/ 104 h 111"/>
              <a:gd name="T26" fmla="*/ 9 w 58"/>
              <a:gd name="T27" fmla="*/ 101 h 111"/>
              <a:gd name="T28" fmla="*/ 12 w 58"/>
              <a:gd name="T29" fmla="*/ 99 h 111"/>
              <a:gd name="T30" fmla="*/ 13 w 58"/>
              <a:gd name="T31" fmla="*/ 99 h 111"/>
              <a:gd name="T32" fmla="*/ 11 w 58"/>
              <a:gd name="T33" fmla="*/ 101 h 111"/>
              <a:gd name="T34" fmla="*/ 16 w 58"/>
              <a:gd name="T35" fmla="*/ 101 h 111"/>
              <a:gd name="T36" fmla="*/ 16 w 58"/>
              <a:gd name="T37" fmla="*/ 102 h 111"/>
              <a:gd name="T38" fmla="*/ 31 w 58"/>
              <a:gd name="T39" fmla="*/ 104 h 111"/>
              <a:gd name="T40" fmla="*/ 28 w 58"/>
              <a:gd name="T41" fmla="*/ 104 h 111"/>
              <a:gd name="T42" fmla="*/ 26 w 58"/>
              <a:gd name="T43" fmla="*/ 103 h 111"/>
              <a:gd name="T44" fmla="*/ 28 w 58"/>
              <a:gd name="T45" fmla="*/ 98 h 111"/>
              <a:gd name="T46" fmla="*/ 30 w 58"/>
              <a:gd name="T47" fmla="*/ 99 h 111"/>
              <a:gd name="T48" fmla="*/ 33 w 58"/>
              <a:gd name="T49" fmla="*/ 99 h 111"/>
              <a:gd name="T50" fmla="*/ 31 w 58"/>
              <a:gd name="T51" fmla="*/ 104 h 111"/>
              <a:gd name="T52" fmla="*/ 49 w 58"/>
              <a:gd name="T53" fmla="*/ 101 h 111"/>
              <a:gd name="T54" fmla="*/ 47 w 58"/>
              <a:gd name="T55" fmla="*/ 103 h 111"/>
              <a:gd name="T56" fmla="*/ 47 w 58"/>
              <a:gd name="T57" fmla="*/ 103 h 111"/>
              <a:gd name="T58" fmla="*/ 46 w 58"/>
              <a:gd name="T59" fmla="*/ 102 h 111"/>
              <a:gd name="T60" fmla="*/ 45 w 58"/>
              <a:gd name="T61" fmla="*/ 104 h 111"/>
              <a:gd name="T62" fmla="*/ 44 w 58"/>
              <a:gd name="T63" fmla="*/ 104 h 111"/>
              <a:gd name="T64" fmla="*/ 44 w 58"/>
              <a:gd name="T65" fmla="*/ 104 h 111"/>
              <a:gd name="T66" fmla="*/ 44 w 58"/>
              <a:gd name="T67" fmla="*/ 103 h 111"/>
              <a:gd name="T68" fmla="*/ 45 w 58"/>
              <a:gd name="T69" fmla="*/ 102 h 111"/>
              <a:gd name="T70" fmla="*/ 45 w 58"/>
              <a:gd name="T71" fmla="*/ 100 h 111"/>
              <a:gd name="T72" fmla="*/ 47 w 58"/>
              <a:gd name="T73" fmla="*/ 98 h 111"/>
              <a:gd name="T74" fmla="*/ 48 w 58"/>
              <a:gd name="T75" fmla="*/ 98 h 111"/>
              <a:gd name="T76" fmla="*/ 49 w 58"/>
              <a:gd name="T77" fmla="*/ 99 h 111"/>
              <a:gd name="T78" fmla="*/ 49 w 58"/>
              <a:gd name="T79" fmla="*/ 101 h 111"/>
              <a:gd name="T80" fmla="*/ 53 w 58"/>
              <a:gd name="T81" fmla="*/ 88 h 111"/>
              <a:gd name="T82" fmla="*/ 6 w 58"/>
              <a:gd name="T83" fmla="*/ 88 h 111"/>
              <a:gd name="T84" fmla="*/ 6 w 58"/>
              <a:gd name="T85" fmla="*/ 9 h 111"/>
              <a:gd name="T86" fmla="*/ 53 w 58"/>
              <a:gd name="T87" fmla="*/ 9 h 111"/>
              <a:gd name="T88" fmla="*/ 53 w 58"/>
              <a:gd name="T89"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111">
                <a:moveTo>
                  <a:pt x="54" y="0"/>
                </a:moveTo>
                <a:cubicBezTo>
                  <a:pt x="4" y="0"/>
                  <a:pt x="4" y="0"/>
                  <a:pt x="4" y="0"/>
                </a:cubicBezTo>
                <a:cubicBezTo>
                  <a:pt x="2" y="0"/>
                  <a:pt x="0" y="2"/>
                  <a:pt x="0" y="4"/>
                </a:cubicBezTo>
                <a:cubicBezTo>
                  <a:pt x="0" y="107"/>
                  <a:pt x="0" y="107"/>
                  <a:pt x="0" y="107"/>
                </a:cubicBezTo>
                <a:cubicBezTo>
                  <a:pt x="0" y="109"/>
                  <a:pt x="2" y="111"/>
                  <a:pt x="4" y="111"/>
                </a:cubicBezTo>
                <a:cubicBezTo>
                  <a:pt x="54" y="111"/>
                  <a:pt x="54" y="111"/>
                  <a:pt x="54" y="111"/>
                </a:cubicBezTo>
                <a:cubicBezTo>
                  <a:pt x="56" y="111"/>
                  <a:pt x="58" y="109"/>
                  <a:pt x="58" y="107"/>
                </a:cubicBezTo>
                <a:cubicBezTo>
                  <a:pt x="58" y="4"/>
                  <a:pt x="58" y="4"/>
                  <a:pt x="58" y="4"/>
                </a:cubicBezTo>
                <a:cubicBezTo>
                  <a:pt x="58" y="2"/>
                  <a:pt x="56" y="0"/>
                  <a:pt x="54" y="0"/>
                </a:cubicBezTo>
                <a:close/>
                <a:moveTo>
                  <a:pt x="16" y="102"/>
                </a:moveTo>
                <a:cubicBezTo>
                  <a:pt x="11" y="102"/>
                  <a:pt x="11" y="102"/>
                  <a:pt x="11" y="102"/>
                </a:cubicBezTo>
                <a:cubicBezTo>
                  <a:pt x="13" y="104"/>
                  <a:pt x="13" y="104"/>
                  <a:pt x="13" y="104"/>
                </a:cubicBezTo>
                <a:cubicBezTo>
                  <a:pt x="12" y="104"/>
                  <a:pt x="12" y="104"/>
                  <a:pt x="12" y="104"/>
                </a:cubicBezTo>
                <a:cubicBezTo>
                  <a:pt x="9" y="101"/>
                  <a:pt x="9" y="101"/>
                  <a:pt x="9" y="101"/>
                </a:cubicBezTo>
                <a:cubicBezTo>
                  <a:pt x="12" y="99"/>
                  <a:pt x="12" y="99"/>
                  <a:pt x="12" y="99"/>
                </a:cubicBezTo>
                <a:cubicBezTo>
                  <a:pt x="13" y="99"/>
                  <a:pt x="13" y="99"/>
                  <a:pt x="13" y="99"/>
                </a:cubicBezTo>
                <a:cubicBezTo>
                  <a:pt x="11" y="101"/>
                  <a:pt x="11" y="101"/>
                  <a:pt x="11" y="101"/>
                </a:cubicBezTo>
                <a:cubicBezTo>
                  <a:pt x="16" y="101"/>
                  <a:pt x="16" y="101"/>
                  <a:pt x="16" y="101"/>
                </a:cubicBezTo>
                <a:lnTo>
                  <a:pt x="16" y="102"/>
                </a:lnTo>
                <a:close/>
                <a:moveTo>
                  <a:pt x="31" y="104"/>
                </a:moveTo>
                <a:cubicBezTo>
                  <a:pt x="31" y="104"/>
                  <a:pt x="29" y="104"/>
                  <a:pt x="28" y="104"/>
                </a:cubicBezTo>
                <a:cubicBezTo>
                  <a:pt x="27" y="103"/>
                  <a:pt x="26" y="103"/>
                  <a:pt x="26" y="103"/>
                </a:cubicBezTo>
                <a:cubicBezTo>
                  <a:pt x="28" y="98"/>
                  <a:pt x="28" y="98"/>
                  <a:pt x="28" y="98"/>
                </a:cubicBezTo>
                <a:cubicBezTo>
                  <a:pt x="28" y="98"/>
                  <a:pt x="29" y="98"/>
                  <a:pt x="30" y="99"/>
                </a:cubicBezTo>
                <a:cubicBezTo>
                  <a:pt x="31" y="100"/>
                  <a:pt x="33" y="99"/>
                  <a:pt x="33" y="99"/>
                </a:cubicBezTo>
                <a:lnTo>
                  <a:pt x="31" y="104"/>
                </a:lnTo>
                <a:close/>
                <a:moveTo>
                  <a:pt x="49" y="101"/>
                </a:moveTo>
                <a:cubicBezTo>
                  <a:pt x="49" y="102"/>
                  <a:pt x="48" y="103"/>
                  <a:pt x="47" y="103"/>
                </a:cubicBezTo>
                <a:cubicBezTo>
                  <a:pt x="47" y="103"/>
                  <a:pt x="47" y="103"/>
                  <a:pt x="47" y="103"/>
                </a:cubicBezTo>
                <a:cubicBezTo>
                  <a:pt x="47" y="103"/>
                  <a:pt x="46" y="103"/>
                  <a:pt x="46" y="102"/>
                </a:cubicBezTo>
                <a:cubicBezTo>
                  <a:pt x="46" y="102"/>
                  <a:pt x="46" y="102"/>
                  <a:pt x="45" y="104"/>
                </a:cubicBezTo>
                <a:cubicBezTo>
                  <a:pt x="44" y="104"/>
                  <a:pt x="44" y="104"/>
                  <a:pt x="44" y="104"/>
                </a:cubicBezTo>
                <a:cubicBezTo>
                  <a:pt x="44" y="104"/>
                  <a:pt x="44" y="104"/>
                  <a:pt x="44" y="104"/>
                </a:cubicBezTo>
                <a:cubicBezTo>
                  <a:pt x="44" y="104"/>
                  <a:pt x="44" y="104"/>
                  <a:pt x="44" y="103"/>
                </a:cubicBezTo>
                <a:cubicBezTo>
                  <a:pt x="44" y="103"/>
                  <a:pt x="44" y="103"/>
                  <a:pt x="45" y="102"/>
                </a:cubicBezTo>
                <a:cubicBezTo>
                  <a:pt x="45" y="101"/>
                  <a:pt x="45" y="101"/>
                  <a:pt x="45" y="100"/>
                </a:cubicBezTo>
                <a:cubicBezTo>
                  <a:pt x="45" y="99"/>
                  <a:pt x="46" y="98"/>
                  <a:pt x="47" y="98"/>
                </a:cubicBezTo>
                <a:cubicBezTo>
                  <a:pt x="47" y="98"/>
                  <a:pt x="48" y="98"/>
                  <a:pt x="48" y="98"/>
                </a:cubicBezTo>
                <a:cubicBezTo>
                  <a:pt x="48" y="99"/>
                  <a:pt x="49" y="99"/>
                  <a:pt x="49" y="99"/>
                </a:cubicBezTo>
                <a:cubicBezTo>
                  <a:pt x="49" y="100"/>
                  <a:pt x="50" y="101"/>
                  <a:pt x="49" y="101"/>
                </a:cubicBezTo>
                <a:close/>
                <a:moveTo>
                  <a:pt x="53" y="88"/>
                </a:moveTo>
                <a:cubicBezTo>
                  <a:pt x="6" y="88"/>
                  <a:pt x="6" y="88"/>
                  <a:pt x="6" y="88"/>
                </a:cubicBezTo>
                <a:cubicBezTo>
                  <a:pt x="6" y="9"/>
                  <a:pt x="6" y="9"/>
                  <a:pt x="6" y="9"/>
                </a:cubicBezTo>
                <a:cubicBezTo>
                  <a:pt x="53" y="9"/>
                  <a:pt x="53" y="9"/>
                  <a:pt x="53" y="9"/>
                </a:cubicBezTo>
                <a:lnTo>
                  <a:pt x="53"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ounded Rectangle 6"/>
          <p:cNvSpPr/>
          <p:nvPr/>
        </p:nvSpPr>
        <p:spPr bwMode="black">
          <a:xfrm rot="16200000">
            <a:off x="7188698" y="4851137"/>
            <a:ext cx="874349" cy="1239530"/>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Tree>
    <p:extLst>
      <p:ext uri="{BB962C8B-B14F-4D97-AF65-F5344CB8AC3E}">
        <p14:creationId xmlns:p14="http://schemas.microsoft.com/office/powerpoint/2010/main" val="2153540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655243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77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Getting Started</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79288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01394407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467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err="1" smtClean="0"/>
              <a:t>WebMatrix</a:t>
            </a:r>
            <a:r>
              <a:rPr lang="en-US" dirty="0" smtClean="0"/>
              <a:t> Gives You Options</a:t>
            </a:r>
            <a:endParaRPr lang="en-US" dirty="0"/>
          </a:p>
        </p:txBody>
      </p:sp>
      <p:sp>
        <p:nvSpPr>
          <p:cNvPr id="5" name="Text Placeholder 4"/>
          <p:cNvSpPr>
            <a:spLocks noGrp="1"/>
          </p:cNvSpPr>
          <p:nvPr>
            <p:ph type="body" sz="quarter" idx="10"/>
          </p:nvPr>
        </p:nvSpPr>
        <p:spPr>
          <a:xfrm>
            <a:off x="519112" y="2212448"/>
            <a:ext cx="5116375" cy="553998"/>
          </a:xfrm>
        </p:spPr>
        <p:txBody>
          <a:bodyPr/>
          <a:lstStyle/>
          <a:p>
            <a:r>
              <a:rPr lang="en-US" dirty="0" smtClean="0"/>
              <a:t>Start with a template</a:t>
            </a:r>
            <a:endParaRPr lang="en-US" dirty="0"/>
          </a:p>
        </p:txBody>
      </p:sp>
      <p:sp>
        <p:nvSpPr>
          <p:cNvPr id="9" name="Text Placeholder 4"/>
          <p:cNvSpPr txBox="1">
            <a:spLocks/>
          </p:cNvSpPr>
          <p:nvPr/>
        </p:nvSpPr>
        <p:spPr>
          <a:xfrm>
            <a:off x="519112" y="3006445"/>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Pull in an existing app </a:t>
            </a:r>
            <a:br>
              <a:rPr lang="en-US" dirty="0" smtClean="0"/>
            </a:br>
            <a:r>
              <a:rPr lang="en-US" dirty="0" smtClean="0"/>
              <a:t>and start customizing</a:t>
            </a:r>
            <a:endParaRPr lang="en-US" dirty="0"/>
          </a:p>
        </p:txBody>
      </p:sp>
      <p:sp>
        <p:nvSpPr>
          <p:cNvPr id="11" name="Text Placeholder 4"/>
          <p:cNvSpPr txBox="1">
            <a:spLocks/>
          </p:cNvSpPr>
          <p:nvPr/>
        </p:nvSpPr>
        <p:spPr>
          <a:xfrm>
            <a:off x="519112" y="4354440"/>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Open an existing site (even remotely)</a:t>
            </a:r>
            <a:endParaRPr lang="en-US" dirty="0"/>
          </a:p>
        </p:txBody>
      </p:sp>
      <p:sp>
        <p:nvSpPr>
          <p:cNvPr id="12" name="Freeform 17"/>
          <p:cNvSpPr>
            <a:spLocks noEditPoints="1"/>
          </p:cNvSpPr>
          <p:nvPr/>
        </p:nvSpPr>
        <p:spPr bwMode="black">
          <a:xfrm>
            <a:off x="7404341" y="2584567"/>
            <a:ext cx="2502869" cy="2505751"/>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6" name="24-Point Star 5"/>
          <p:cNvSpPr/>
          <p:nvPr/>
        </p:nvSpPr>
        <p:spPr bwMode="auto">
          <a:xfrm>
            <a:off x="10806074" y="0"/>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1</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5100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 calcmode="lin" valueType="num">
                                      <p:cBhvr additive="base">
                                        <p:cTn id="12"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1">
                                            <p:txEl>
                                              <p:pRg st="0" end="0"/>
                                            </p:txEl>
                                          </p:spTgt>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P spid="9" grpId="0" build="p"/>
      <p:bldP spid="1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270937910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51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Code Completion</a:t>
            </a:r>
            <a:endParaRPr lang="en-US" dirty="0"/>
          </a:p>
        </p:txBody>
      </p:sp>
      <p:sp>
        <p:nvSpPr>
          <p:cNvPr id="11" name="Content Placeholder 10"/>
          <p:cNvSpPr>
            <a:spLocks noGrp="1"/>
          </p:cNvSpPr>
          <p:nvPr>
            <p:ph type="body" sz="quarter" idx="10"/>
            <p:custDataLst>
              <p:tags r:id="rId4"/>
            </p:custDataLst>
          </p:nvPr>
        </p:nvSpPr>
        <p:spPr>
          <a:xfrm>
            <a:off x="519112" y="1447799"/>
            <a:ext cx="11149013" cy="2369880"/>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Text Editing Improvements</a:t>
            </a:r>
          </a:p>
          <a:p>
            <a:pPr>
              <a:spcAft>
                <a:spcPts val="1200"/>
              </a:spcAft>
            </a:pPr>
            <a:r>
              <a:rPr lang="en-US" sz="4000" dirty="0" err="1" smtClean="0">
                <a:latin typeface="Segoe UI Light" pitchFamily="34" charset="0"/>
              </a:rPr>
              <a:t>WebMatrix</a:t>
            </a:r>
            <a:r>
              <a:rPr lang="en-US" sz="4000" dirty="0" smtClean="0">
                <a:latin typeface="Segoe UI Light" pitchFamily="34" charset="0"/>
              </a:rPr>
              <a:t> adds code completion </a:t>
            </a:r>
            <a:br>
              <a:rPr lang="en-US" sz="4000" dirty="0" smtClean="0">
                <a:latin typeface="Segoe UI Light" pitchFamily="34" charset="0"/>
              </a:rPr>
            </a:br>
            <a:r>
              <a:rPr lang="en-US" sz="4000" dirty="0" smtClean="0">
                <a:latin typeface="Segoe UI Light" pitchFamily="34" charset="0"/>
              </a:rPr>
              <a:t>features for HTML 5, CSS 3, </a:t>
            </a:r>
            <a:br>
              <a:rPr lang="en-US" sz="4000" dirty="0" smtClean="0">
                <a:latin typeface="Segoe UI Light" pitchFamily="34" charset="0"/>
              </a:rPr>
            </a:br>
            <a:r>
              <a:rPr lang="en-US" sz="4000" dirty="0" smtClean="0">
                <a:latin typeface="Segoe UI Light" pitchFamily="34" charset="0"/>
              </a:rPr>
              <a:t>Razor syntax…</a:t>
            </a:r>
            <a:endParaRPr lang="en-US" sz="4000" dirty="0">
              <a:latin typeface="Segoe UI Light" pitchFamily="34" charset="0"/>
            </a:endParaRPr>
          </a:p>
        </p:txBody>
      </p:sp>
      <p:sp>
        <p:nvSpPr>
          <p:cNvPr id="6" name="Rectangle 5"/>
          <p:cNvSpPr/>
          <p:nvPr/>
        </p:nvSpPr>
        <p:spPr bwMode="auto">
          <a:xfrm>
            <a:off x="9072081" y="1"/>
            <a:ext cx="2603981"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Text Placeholder 4"/>
          <p:cNvSpPr txBox="1">
            <a:spLocks/>
          </p:cNvSpPr>
          <p:nvPr/>
        </p:nvSpPr>
        <p:spPr>
          <a:xfrm>
            <a:off x="519112" y="4246785"/>
            <a:ext cx="5116375" cy="553998"/>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smtClean="0">
                <a:latin typeface="Segoe UI Light" pitchFamily="34" charset="0"/>
              </a:rPr>
              <a:t>PHP and Node.js, too!</a:t>
            </a:r>
            <a:endParaRPr lang="en-US" sz="4000" dirty="0">
              <a:latin typeface="Segoe UI Light" pitchFamily="34" charset="0"/>
            </a:endParaRPr>
          </a:p>
        </p:txBody>
      </p:sp>
      <p:grpSp>
        <p:nvGrpSpPr>
          <p:cNvPr id="8" name="Group 7"/>
          <p:cNvGrpSpPr/>
          <p:nvPr/>
        </p:nvGrpSpPr>
        <p:grpSpPr bwMode="black">
          <a:xfrm>
            <a:off x="9996378" y="1420813"/>
            <a:ext cx="755387" cy="1845916"/>
            <a:chOff x="3200884" y="3379188"/>
            <a:chExt cx="274392" cy="670523"/>
          </a:xfrm>
        </p:grpSpPr>
        <p:sp>
          <p:nvSpPr>
            <p:cNvPr id="9" name="Freeform 212"/>
            <p:cNvSpPr>
              <a:spLocks/>
            </p:cNvSpPr>
            <p:nvPr/>
          </p:nvSpPr>
          <p:spPr bwMode="black">
            <a:xfrm>
              <a:off x="3247054" y="3890540"/>
              <a:ext cx="209984" cy="159171"/>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 name="Freeform 213"/>
            <p:cNvSpPr>
              <a:spLocks noEditPoints="1"/>
            </p:cNvSpPr>
            <p:nvPr/>
          </p:nvSpPr>
          <p:spPr bwMode="black">
            <a:xfrm>
              <a:off x="3200884" y="3379188"/>
              <a:ext cx="274392" cy="426756"/>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 name="Freeform 214"/>
            <p:cNvSpPr>
              <a:spLocks/>
            </p:cNvSpPr>
            <p:nvPr/>
          </p:nvSpPr>
          <p:spPr bwMode="black">
            <a:xfrm>
              <a:off x="3244754" y="3824999"/>
              <a:ext cx="212941" cy="47636"/>
            </a:xfrm>
            <a:custGeom>
              <a:avLst/>
              <a:gdLst>
                <a:gd name="T0" fmla="*/ 549 w 549"/>
                <a:gd name="T1" fmla="*/ 10 h 123"/>
                <a:gd name="T2" fmla="*/ 535 w 549"/>
                <a:gd name="T3" fmla="*/ 0 h 123"/>
                <a:gd name="T4" fmla="*/ 17 w 549"/>
                <a:gd name="T5" fmla="*/ 0 h 123"/>
                <a:gd name="T6" fmla="*/ 0 w 549"/>
                <a:gd name="T7" fmla="*/ 17 h 123"/>
                <a:gd name="T8" fmla="*/ 0 w 549"/>
                <a:gd name="T9" fmla="*/ 106 h 123"/>
                <a:gd name="T10" fmla="*/ 17 w 549"/>
                <a:gd name="T11" fmla="*/ 123 h 123"/>
                <a:gd name="T12" fmla="*/ 535 w 549"/>
                <a:gd name="T13" fmla="*/ 123 h 123"/>
                <a:gd name="T14" fmla="*/ 549 w 549"/>
                <a:gd name="T15" fmla="*/ 113 h 123"/>
                <a:gd name="T16" fmla="*/ 549 w 549"/>
                <a:gd name="T17"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123">
                  <a:moveTo>
                    <a:pt x="549" y="10"/>
                  </a:moveTo>
                  <a:cubicBezTo>
                    <a:pt x="547" y="4"/>
                    <a:pt x="541" y="0"/>
                    <a:pt x="535" y="0"/>
                  </a:cubicBezTo>
                  <a:cubicBezTo>
                    <a:pt x="17" y="0"/>
                    <a:pt x="17" y="0"/>
                    <a:pt x="17" y="0"/>
                  </a:cubicBezTo>
                  <a:cubicBezTo>
                    <a:pt x="8" y="0"/>
                    <a:pt x="0" y="7"/>
                    <a:pt x="0" y="17"/>
                  </a:cubicBezTo>
                  <a:cubicBezTo>
                    <a:pt x="0" y="106"/>
                    <a:pt x="0" y="106"/>
                    <a:pt x="0" y="106"/>
                  </a:cubicBezTo>
                  <a:cubicBezTo>
                    <a:pt x="0" y="115"/>
                    <a:pt x="8" y="123"/>
                    <a:pt x="17" y="123"/>
                  </a:cubicBezTo>
                  <a:cubicBezTo>
                    <a:pt x="535" y="123"/>
                    <a:pt x="535" y="123"/>
                    <a:pt x="535" y="123"/>
                  </a:cubicBezTo>
                  <a:cubicBezTo>
                    <a:pt x="541" y="123"/>
                    <a:pt x="547" y="118"/>
                    <a:pt x="549" y="113"/>
                  </a:cubicBezTo>
                  <a:cubicBezTo>
                    <a:pt x="549" y="10"/>
                    <a:pt x="549" y="10"/>
                    <a:pt x="549"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14" name="24-Point Star 13"/>
          <p:cNvSpPr/>
          <p:nvPr/>
        </p:nvSpPr>
        <p:spPr bwMode="auto">
          <a:xfrm>
            <a:off x="10806074" y="1"/>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2</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0969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04209196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80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What About Data?</a:t>
            </a:r>
            <a:endParaRPr lang="en-US" dirty="0"/>
          </a:p>
        </p:txBody>
      </p:sp>
      <p:sp>
        <p:nvSpPr>
          <p:cNvPr id="11" name="Content Placeholder 10"/>
          <p:cNvSpPr>
            <a:spLocks noGrp="1"/>
          </p:cNvSpPr>
          <p:nvPr>
            <p:ph type="body" sz="quarter" idx="10"/>
            <p:custDataLst>
              <p:tags r:id="rId4"/>
            </p:custDataLst>
          </p:nvPr>
        </p:nvSpPr>
        <p:spPr>
          <a:xfrm>
            <a:off x="519112" y="1447799"/>
            <a:ext cx="11149013" cy="2369880"/>
          </a:xfrm>
        </p:spPr>
        <p:txBody>
          <a:bodyPr/>
          <a:lstStyle/>
          <a:p>
            <a:pPr>
              <a:spcAft>
                <a:spcPts val="1200"/>
              </a:spcAft>
            </a:pPr>
            <a:r>
              <a:rPr lang="en-US" sz="4000" dirty="0" err="1" smtClean="0">
                <a:gradFill>
                  <a:gsLst>
                    <a:gs pos="0">
                      <a:schemeClr val="accent2"/>
                    </a:gs>
                    <a:gs pos="100000">
                      <a:schemeClr val="accent2"/>
                    </a:gs>
                  </a:gsLst>
                  <a:lin ang="5400000" scaled="0"/>
                </a:gradFill>
                <a:latin typeface="Segoe UI Light" pitchFamily="34" charset="0"/>
              </a:rPr>
              <a:t>WebMatrix</a:t>
            </a:r>
            <a:r>
              <a:rPr lang="en-US" sz="4000" dirty="0" smtClean="0">
                <a:gradFill>
                  <a:gsLst>
                    <a:gs pos="0">
                      <a:schemeClr val="accent2"/>
                    </a:gs>
                    <a:gs pos="100000">
                      <a:schemeClr val="accent2"/>
                    </a:gs>
                  </a:gsLst>
                  <a:lin ang="5400000" scaled="0"/>
                </a:gradFill>
                <a:latin typeface="Segoe UI Light" pitchFamily="34" charset="0"/>
              </a:rPr>
              <a:t> Database Editing</a:t>
            </a:r>
          </a:p>
          <a:p>
            <a:pPr>
              <a:spcAft>
                <a:spcPts val="1200"/>
              </a:spcAft>
            </a:pPr>
            <a:r>
              <a:rPr lang="en-US" sz="4000" dirty="0" smtClean="0">
                <a:latin typeface="Segoe UI Light" pitchFamily="34" charset="0"/>
              </a:rPr>
              <a:t>You can edit the schema of a </a:t>
            </a:r>
            <a:br>
              <a:rPr lang="en-US" sz="4000" dirty="0" smtClean="0">
                <a:latin typeface="Segoe UI Light" pitchFamily="34" charset="0"/>
              </a:rPr>
            </a:br>
            <a:r>
              <a:rPr lang="en-US" sz="4000" dirty="0" smtClean="0">
                <a:latin typeface="Segoe UI Light" pitchFamily="34" charset="0"/>
              </a:rPr>
              <a:t>site’s database or the data itself </a:t>
            </a:r>
            <a:br>
              <a:rPr lang="en-US" sz="4000" dirty="0" smtClean="0">
                <a:latin typeface="Segoe UI Light" pitchFamily="34" charset="0"/>
              </a:rPr>
            </a:br>
            <a:r>
              <a:rPr lang="en-US" sz="4000" dirty="0" smtClean="0">
                <a:latin typeface="Segoe UI Light" pitchFamily="34" charset="0"/>
              </a:rPr>
              <a:t>from within the IDE</a:t>
            </a:r>
            <a:endParaRPr lang="en-US" sz="4000" dirty="0">
              <a:latin typeface="Segoe UI Light" pitchFamily="34" charset="0"/>
            </a:endParaRPr>
          </a:p>
        </p:txBody>
      </p:sp>
      <p:sp>
        <p:nvSpPr>
          <p:cNvPr id="6" name="Rectangle 5"/>
          <p:cNvSpPr/>
          <p:nvPr/>
        </p:nvSpPr>
        <p:spPr bwMode="auto">
          <a:xfrm>
            <a:off x="9072081" y="1"/>
            <a:ext cx="260398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Freeform 34"/>
          <p:cNvSpPr>
            <a:spLocks noEditPoints="1"/>
          </p:cNvSpPr>
          <p:nvPr/>
        </p:nvSpPr>
        <p:spPr bwMode="auto">
          <a:xfrm>
            <a:off x="9275862" y="1420813"/>
            <a:ext cx="2196417" cy="2155344"/>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7" name="24-Point Star 6"/>
          <p:cNvSpPr/>
          <p:nvPr/>
        </p:nvSpPr>
        <p:spPr bwMode="auto">
          <a:xfrm>
            <a:off x="10806074" y="0"/>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3</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085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1917469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81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a:xfrm>
            <a:off x="1889125" y="1447800"/>
            <a:ext cx="5107098" cy="1523494"/>
          </a:xfrm>
        </p:spPr>
        <p:txBody>
          <a:bodyPr/>
          <a:lstStyle/>
          <a:p>
            <a:r>
              <a:rPr lang="en-US" dirty="0" smtClean="0"/>
              <a:t>Creating New Sites</a:t>
            </a:r>
            <a:endParaRPr lang="en-US" dirty="0"/>
          </a:p>
        </p:txBody>
      </p:sp>
      <p:sp>
        <p:nvSpPr>
          <p:cNvPr id="7" name="Subtitle 6"/>
          <p:cNvSpPr>
            <a:spLocks noGrp="1"/>
          </p:cNvSpPr>
          <p:nvPr>
            <p:ph type="subTitle" idx="1"/>
          </p:nvPr>
        </p:nvSpPr>
        <p:spPr>
          <a:xfrm>
            <a:off x="1889124" y="5630472"/>
            <a:ext cx="6106560" cy="461665"/>
          </a:xfrm>
        </p:spPr>
        <p:txBody>
          <a:bodyPr/>
          <a:lstStyle/>
          <a:p>
            <a:r>
              <a:rPr lang="en-US" dirty="0" smtClean="0"/>
              <a:t>Using </a:t>
            </a:r>
            <a:r>
              <a:rPr lang="en-US" dirty="0" err="1" smtClean="0"/>
              <a:t>WebMatrix</a:t>
            </a:r>
            <a:r>
              <a:rPr lang="en-US" dirty="0" smtClean="0"/>
              <a:t> Templates</a:t>
            </a:r>
            <a:endParaRPr lang="en-US" dirty="0"/>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31923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nU8WQDMZkeEmlMRuDGi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nKz.PWryUeu7CaDkJE7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B2F97D-0457-4986-9734-D03EB073C5EA}">
  <ds:schemaRefs>
    <ds:schemaRef ds:uri="http://schemas.microsoft.com/office/2006/documentManagement/types"/>
    <ds:schemaRef ds:uri="http://purl.org/dc/terms/"/>
    <ds:schemaRef ds:uri="http://purl.org/dc/dcmitype/"/>
    <ds:schemaRef ds:uri="http://schemas.openxmlformats.org/package/2006/metadata/core-properties"/>
    <ds:schemaRef ds:uri="http://purl.org/dc/elements/1.1/"/>
    <ds:schemaRef ds:uri="http://schemas.microsoft.com/office/infopath/2007/PartnerControls"/>
    <ds:schemaRef ds:uri="230e9df3-be65-4c73-a93b-d1236ebd677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3493</TotalTime>
  <Words>4438</Words>
  <Application>Microsoft Office PowerPoint</Application>
  <PresentationFormat>Custom</PresentationFormat>
  <Paragraphs>657</Paragraphs>
  <Slides>44</Slides>
  <Notes>38</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44</vt:i4>
      </vt:variant>
    </vt:vector>
  </HeadingPairs>
  <TitlesOfParts>
    <vt:vector size="55" baseType="lpstr">
      <vt:lpstr>Arial</vt:lpstr>
      <vt:lpstr>Wingdings</vt:lpstr>
      <vt:lpstr>Calibri</vt:lpstr>
      <vt:lpstr>Segoe UI Light</vt:lpstr>
      <vt:lpstr>Segoe UI</vt:lpstr>
      <vt:lpstr>Consolas</vt:lpstr>
      <vt:lpstr>Segoe Light</vt:lpstr>
      <vt:lpstr>Courier New</vt:lpstr>
      <vt:lpstr>MS1444_Windows Azure Template 16x9_r08b</vt:lpstr>
      <vt:lpstr>White with Consolas font for code slides</vt:lpstr>
      <vt:lpstr>think-cell Slide</vt:lpstr>
      <vt:lpstr>WebCamps Online</vt:lpstr>
      <vt:lpstr>Top 10 Things You Didn’t Know about WebMatrix 2</vt:lpstr>
      <vt:lpstr>Agenda </vt:lpstr>
      <vt:lpstr>WebCamps Online</vt:lpstr>
      <vt:lpstr>PowerPoint Presentation</vt:lpstr>
      <vt:lpstr>WebMatrix Gives You Options</vt:lpstr>
      <vt:lpstr>Code Completion</vt:lpstr>
      <vt:lpstr>What About Data?</vt:lpstr>
      <vt:lpstr>Creating New Sites</vt:lpstr>
      <vt:lpstr>PowerPoint Presentation</vt:lpstr>
      <vt:lpstr>Introducing Razor</vt:lpstr>
      <vt:lpstr>Razor is a Cut Above the Rest</vt:lpstr>
      <vt:lpstr>Move From Code to Markup Easily with Razor</vt:lpstr>
      <vt:lpstr>Commenting in Razor</vt:lpstr>
      <vt:lpstr>Razor Syntax</vt:lpstr>
      <vt:lpstr>Database</vt:lpstr>
      <vt:lpstr>Database Access</vt:lpstr>
      <vt:lpstr>Display Your Data Easily with WebGrid</vt:lpstr>
      <vt:lpstr>Razor tools for a Consistent Look</vt:lpstr>
      <vt:lpstr>Layouts Make Organizing Your Pages Easier</vt:lpstr>
      <vt:lpstr>Layout Syntax</vt:lpstr>
      <vt:lpstr>Use Sections to Organize Your Pages</vt:lpstr>
      <vt:lpstr>Use RenderPage to Organize Pages That Don’t Change</vt:lpstr>
      <vt:lpstr>Layouts</vt:lpstr>
      <vt:lpstr>What Are Helpers?</vt:lpstr>
      <vt:lpstr>Helpers Fit Into Two Categories</vt:lpstr>
      <vt:lpstr>Adding Helpers to Your Website</vt:lpstr>
      <vt:lpstr>Installing Helpers Using Package Manager</vt:lpstr>
      <vt:lpstr>Make Your Website Social</vt:lpstr>
      <vt:lpstr>Helpers</vt:lpstr>
      <vt:lpstr>What is Membership?</vt:lpstr>
      <vt:lpstr>Setting Up Membership</vt:lpstr>
      <vt:lpstr>Templates with Membership</vt:lpstr>
      <vt:lpstr>Controlling Access to Pages</vt:lpstr>
      <vt:lpstr>Routing</vt:lpstr>
      <vt:lpstr>Why Build Helpers?</vt:lpstr>
      <vt:lpstr>Build a Helper: The 3 Approaches</vt:lpstr>
      <vt:lpstr>Building Helpers – Inline Syntax</vt:lpstr>
      <vt:lpstr>Building Helpers – Inline Syntax</vt:lpstr>
      <vt:lpstr>Building Helpers – Inline Syntax</vt:lpstr>
      <vt:lpstr>Building Helpers</vt:lpstr>
      <vt:lpstr>Recap: Top 10 11 Things You Just Learned about WebMatrix 2</vt:lpstr>
      <vt:lpstr>Get This Content, and More</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Brady Gaster</cp:lastModifiedBy>
  <cp:revision>336</cp:revision>
  <cp:lastPrinted>2011-10-11T14:25:22Z</cp:lastPrinted>
  <dcterms:created xsi:type="dcterms:W3CDTF">2011-03-29T16:07:22Z</dcterms:created>
  <dcterms:modified xsi:type="dcterms:W3CDTF">2012-04-30T22:42:40Z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